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2" r:id="rId3"/>
    <p:sldMasterId id="2147483674" r:id="rId4"/>
    <p:sldMasterId id="2147483686" r:id="rId5"/>
  </p:sldMasterIdLst>
  <p:notesMasterIdLst>
    <p:notesMasterId r:id="rId5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305" r:id="rId19"/>
    <p:sldId id="269" r:id="rId20"/>
    <p:sldId id="270" r:id="rId21"/>
    <p:sldId id="271" r:id="rId22"/>
    <p:sldId id="272" r:id="rId23"/>
    <p:sldId id="273" r:id="rId24"/>
    <p:sldId id="274" r:id="rId25"/>
    <p:sldId id="275" r:id="rId26"/>
    <p:sldId id="306" r:id="rId27"/>
    <p:sldId id="276" r:id="rId28"/>
    <p:sldId id="277" r:id="rId29"/>
    <p:sldId id="278" r:id="rId30"/>
    <p:sldId id="279" r:id="rId31"/>
    <p:sldId id="280" r:id="rId32"/>
    <p:sldId id="281" r:id="rId33"/>
    <p:sldId id="307"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fCXklNxe/Ihl2/kydgu6cQIRo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53FA12-2AA6-44E7-9FCE-B4A449B72E8D}">
  <a:tblStyle styleId="{C753FA12-2AA6-44E7-9FCE-B4A449B72E8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61EED0B-9653-441F-8DCA-E47FAFC58BF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
        <p:cNvGrpSpPr/>
        <p:nvPr/>
      </p:nvGrpSpPr>
      <p:grpSpPr>
        <a:xfrm>
          <a:off x="0" y="0"/>
          <a:ext cx="0" cy="0"/>
          <a:chOff x="0" y="0"/>
          <a:chExt cx="0" cy="0"/>
        </a:xfrm>
      </p:grpSpPr>
      <p:sp>
        <p:nvSpPr>
          <p:cNvPr id="12" name="Google Shape;12;p51"/>
          <p:cNvSpPr txBox="1">
            <a:spLocks noGrp="1"/>
          </p:cNvSpPr>
          <p:nvPr>
            <p:ph type="dt" idx="10"/>
          </p:nvPr>
        </p:nvSpPr>
        <p:spPr>
          <a:xfrm>
            <a:off x="609600" y="6245225"/>
            <a:ext cx="2844800" cy="476250"/>
          </a:xfrm>
          <a:prstGeom prst="rect">
            <a:avLst/>
          </a:prstGeom>
          <a:noFill/>
          <a:ln>
            <a:noFill/>
          </a:ln>
        </p:spPr>
        <p:txBody>
          <a:bodyPr spcFirstLastPara="1" wrap="square" lIns="45675" tIns="22825" rIns="45675" bIns="228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4165600" y="6245225"/>
            <a:ext cx="3860800" cy="476250"/>
          </a:xfrm>
          <a:prstGeom prst="rect">
            <a:avLst/>
          </a:prstGeom>
          <a:noFill/>
          <a:ln>
            <a:noFill/>
          </a:ln>
        </p:spPr>
        <p:txBody>
          <a:bodyPr spcFirstLastPara="1" wrap="square" lIns="45675" tIns="22825" rIns="45675" bIns="228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1"/>
          <p:cNvSpPr txBox="1">
            <a:spLocks noGrp="1"/>
          </p:cNvSpPr>
          <p:nvPr>
            <p:ph type="sldNum" idx="12"/>
          </p:nvPr>
        </p:nvSpPr>
        <p:spPr>
          <a:xfrm>
            <a:off x="8737600" y="6245225"/>
            <a:ext cx="2844800" cy="476250"/>
          </a:xfrm>
          <a:prstGeom prst="rect">
            <a:avLst/>
          </a:prstGeom>
          <a:noFill/>
          <a:ln>
            <a:noFill/>
          </a:ln>
        </p:spPr>
        <p:txBody>
          <a:bodyPr spcFirstLastPara="1" wrap="square" lIns="45675" tIns="22825" rIns="45675" bIns="22825" anchor="t" anchorCtr="0">
            <a:noAutofit/>
          </a:bodyPr>
          <a:lstStyle>
            <a:lvl1pPr marL="0" marR="0" lvl="0" indent="0" algn="l" rtl="0">
              <a:spcBef>
                <a:spcPts val="0"/>
              </a:spcBef>
              <a:buNone/>
              <a:defRPr sz="2100" b="0" i="0" u="none" strike="noStrike" cap="none">
                <a:solidFill>
                  <a:srgbClr val="000000"/>
                </a:solidFill>
                <a:latin typeface="Calibri"/>
                <a:ea typeface="Calibri"/>
                <a:cs typeface="Calibri"/>
                <a:sym typeface="Calibri"/>
              </a:defRPr>
            </a:lvl1pPr>
            <a:lvl2pPr marL="0" marR="0" lvl="1" indent="0" algn="l" rtl="0">
              <a:spcBef>
                <a:spcPts val="0"/>
              </a:spcBef>
              <a:buNone/>
              <a:defRPr sz="2100" b="0" i="0" u="none" strike="noStrike" cap="none">
                <a:solidFill>
                  <a:srgbClr val="000000"/>
                </a:solidFill>
                <a:latin typeface="Calibri"/>
                <a:ea typeface="Calibri"/>
                <a:cs typeface="Calibri"/>
                <a:sym typeface="Calibri"/>
              </a:defRPr>
            </a:lvl2pPr>
            <a:lvl3pPr marL="0" marR="0" lvl="2" indent="0" algn="l" rtl="0">
              <a:spcBef>
                <a:spcPts val="0"/>
              </a:spcBef>
              <a:buNone/>
              <a:defRPr sz="2100" b="0" i="0" u="none" strike="noStrike" cap="none">
                <a:solidFill>
                  <a:srgbClr val="000000"/>
                </a:solidFill>
                <a:latin typeface="Calibri"/>
                <a:ea typeface="Calibri"/>
                <a:cs typeface="Calibri"/>
                <a:sym typeface="Calibri"/>
              </a:defRPr>
            </a:lvl3pPr>
            <a:lvl4pPr marL="0" marR="0" lvl="3" indent="0" algn="l" rtl="0">
              <a:spcBef>
                <a:spcPts val="0"/>
              </a:spcBef>
              <a:buNone/>
              <a:defRPr sz="2100" b="0" i="0" u="none" strike="noStrike" cap="none">
                <a:solidFill>
                  <a:srgbClr val="000000"/>
                </a:solidFill>
                <a:latin typeface="Calibri"/>
                <a:ea typeface="Calibri"/>
                <a:cs typeface="Calibri"/>
                <a:sym typeface="Calibri"/>
              </a:defRPr>
            </a:lvl4pPr>
            <a:lvl5pPr marL="0" marR="0" lvl="4" indent="0" algn="l" rtl="0">
              <a:spcBef>
                <a:spcPts val="0"/>
              </a:spcBef>
              <a:buNone/>
              <a:defRPr sz="2100" b="0" i="0" u="none" strike="noStrike" cap="none">
                <a:solidFill>
                  <a:srgbClr val="000000"/>
                </a:solidFill>
                <a:latin typeface="Calibri"/>
                <a:ea typeface="Calibri"/>
                <a:cs typeface="Calibri"/>
                <a:sym typeface="Calibri"/>
              </a:defRPr>
            </a:lvl5pPr>
            <a:lvl6pPr marL="0" marR="0" lvl="5" indent="0" algn="l" rtl="0">
              <a:spcBef>
                <a:spcPts val="0"/>
              </a:spcBef>
              <a:buNone/>
              <a:defRPr sz="2100" b="0" i="0" u="none" strike="noStrike" cap="none">
                <a:solidFill>
                  <a:srgbClr val="000000"/>
                </a:solidFill>
                <a:latin typeface="Calibri"/>
                <a:ea typeface="Calibri"/>
                <a:cs typeface="Calibri"/>
                <a:sym typeface="Calibri"/>
              </a:defRPr>
            </a:lvl6pPr>
            <a:lvl7pPr marL="0" marR="0" lvl="6" indent="0" algn="l" rtl="0">
              <a:spcBef>
                <a:spcPts val="0"/>
              </a:spcBef>
              <a:buNone/>
              <a:defRPr sz="2100" b="0" i="0" u="none" strike="noStrike" cap="none">
                <a:solidFill>
                  <a:srgbClr val="000000"/>
                </a:solidFill>
                <a:latin typeface="Calibri"/>
                <a:ea typeface="Calibri"/>
                <a:cs typeface="Calibri"/>
                <a:sym typeface="Calibri"/>
              </a:defRPr>
            </a:lvl7pPr>
            <a:lvl8pPr marL="0" marR="0" lvl="7" indent="0" algn="l" rtl="0">
              <a:spcBef>
                <a:spcPts val="0"/>
              </a:spcBef>
              <a:buNone/>
              <a:defRPr sz="2100" b="0" i="0" u="none" strike="noStrike" cap="none">
                <a:solidFill>
                  <a:srgbClr val="000000"/>
                </a:solidFill>
                <a:latin typeface="Calibri"/>
                <a:ea typeface="Calibri"/>
                <a:cs typeface="Calibri"/>
                <a:sym typeface="Calibri"/>
              </a:defRPr>
            </a:lvl8pPr>
            <a:lvl9pPr marL="0" marR="0" lvl="8" indent="0" algn="l" rtl="0">
              <a:spcBef>
                <a:spcPts val="0"/>
              </a:spcBef>
              <a:buNone/>
              <a:defRPr sz="21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69"/>
          <p:cNvSpPr txBox="1">
            <a:spLocks noGrp="1"/>
          </p:cNvSpPr>
          <p:nvPr>
            <p:ph type="title"/>
          </p:nvPr>
        </p:nvSpPr>
        <p:spPr>
          <a:xfrm>
            <a:off x="839791" y="457200"/>
            <a:ext cx="3932237" cy="1600200"/>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9"/>
          <p:cNvSpPr>
            <a:spLocks noGrp="1"/>
          </p:cNvSpPr>
          <p:nvPr>
            <p:ph type="pic" idx="2"/>
          </p:nvPr>
        </p:nvSpPr>
        <p:spPr>
          <a:xfrm>
            <a:off x="5183188" y="987428"/>
            <a:ext cx="6172200" cy="4873625"/>
          </a:xfrm>
          <a:prstGeom prst="rect">
            <a:avLst/>
          </a:prstGeom>
          <a:noFill/>
          <a:ln>
            <a:noFill/>
          </a:ln>
        </p:spPr>
        <p:txBody>
          <a:bodyPr spcFirstLastPara="1" wrap="square" lIns="91375" tIns="45675" rIns="91375" bIns="45675"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69"/>
          <p:cNvSpPr txBox="1">
            <a:spLocks noGrp="1"/>
          </p:cNvSpPr>
          <p:nvPr>
            <p:ph type="body" idx="1"/>
          </p:nvPr>
        </p:nvSpPr>
        <p:spPr>
          <a:xfrm>
            <a:off x="839791" y="2057400"/>
            <a:ext cx="3932237" cy="3811588"/>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69"/>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9"/>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9"/>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70"/>
          <p:cNvSpPr txBox="1">
            <a:spLocks noGrp="1"/>
          </p:cNvSpPr>
          <p:nvPr>
            <p:ph type="title"/>
          </p:nvPr>
        </p:nvSpPr>
        <p:spPr>
          <a:xfrm>
            <a:off x="838200" y="365128"/>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0"/>
          <p:cNvSpPr txBox="1">
            <a:spLocks noGrp="1"/>
          </p:cNvSpPr>
          <p:nvPr>
            <p:ph type="body" idx="1"/>
          </p:nvPr>
        </p:nvSpPr>
        <p:spPr>
          <a:xfrm rot="5400000">
            <a:off x="3920331" y="-1256506"/>
            <a:ext cx="4351338" cy="10515600"/>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0"/>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0"/>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0"/>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71"/>
          <p:cNvSpPr txBox="1">
            <a:spLocks noGrp="1"/>
          </p:cNvSpPr>
          <p:nvPr>
            <p:ph type="title"/>
          </p:nvPr>
        </p:nvSpPr>
        <p:spPr>
          <a:xfrm rot="5400000">
            <a:off x="7133431" y="1956594"/>
            <a:ext cx="5811838" cy="2628900"/>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71"/>
          <p:cNvSpPr txBox="1">
            <a:spLocks noGrp="1"/>
          </p:cNvSpPr>
          <p:nvPr>
            <p:ph type="body" idx="1"/>
          </p:nvPr>
        </p:nvSpPr>
        <p:spPr>
          <a:xfrm rot="5400000">
            <a:off x="1799431" y="-596106"/>
            <a:ext cx="5811838" cy="7734300"/>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1"/>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1"/>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1"/>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6"/>
        <p:cNvGrpSpPr/>
        <p:nvPr/>
      </p:nvGrpSpPr>
      <p:grpSpPr>
        <a:xfrm>
          <a:off x="0" y="0"/>
          <a:ext cx="0" cy="0"/>
          <a:chOff x="0" y="0"/>
          <a:chExt cx="0" cy="0"/>
        </a:xfrm>
      </p:grpSpPr>
      <p:sp>
        <p:nvSpPr>
          <p:cNvPr id="97" name="Google Shape;97;p55"/>
          <p:cNvSpPr txBox="1">
            <a:spLocks noGrp="1"/>
          </p:cNvSpPr>
          <p:nvPr>
            <p:ph type="ctrTitle"/>
          </p:nvPr>
        </p:nvSpPr>
        <p:spPr>
          <a:xfrm>
            <a:off x="1524000" y="1122363"/>
            <a:ext cx="9144000" cy="2387600"/>
          </a:xfrm>
          <a:prstGeom prst="rect">
            <a:avLst/>
          </a:prstGeom>
          <a:noFill/>
          <a:ln>
            <a:noFill/>
          </a:ln>
        </p:spPr>
        <p:txBody>
          <a:bodyPr spcFirstLastPara="1" wrap="square" lIns="91375" tIns="45675" rIns="91375" bIns="45675"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5"/>
          <p:cNvSpPr txBox="1">
            <a:spLocks noGrp="1"/>
          </p:cNvSpPr>
          <p:nvPr>
            <p:ph type="subTitle" idx="1"/>
          </p:nvPr>
        </p:nvSpPr>
        <p:spPr>
          <a:xfrm>
            <a:off x="1524000" y="3602038"/>
            <a:ext cx="9144000" cy="1655762"/>
          </a:xfrm>
          <a:prstGeom prst="rect">
            <a:avLst/>
          </a:prstGeom>
          <a:noFill/>
          <a:ln>
            <a:noFill/>
          </a:ln>
        </p:spPr>
        <p:txBody>
          <a:bodyPr spcFirstLastPara="1" wrap="square" lIns="91375" tIns="45675" rIns="91375" bIns="45675"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55"/>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5"/>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5"/>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02"/>
        <p:cNvGrpSpPr/>
        <p:nvPr/>
      </p:nvGrpSpPr>
      <p:grpSpPr>
        <a:xfrm>
          <a:off x="0" y="0"/>
          <a:ext cx="0" cy="0"/>
          <a:chOff x="0" y="0"/>
          <a:chExt cx="0" cy="0"/>
        </a:xfrm>
      </p:grpSpPr>
      <p:sp>
        <p:nvSpPr>
          <p:cNvPr id="103" name="Google Shape;103;p56"/>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6"/>
          <p:cNvSpPr txBox="1">
            <a:spLocks noGrp="1"/>
          </p:cNvSpPr>
          <p:nvPr>
            <p:ph type="body" idx="1"/>
          </p:nvPr>
        </p:nvSpPr>
        <p:spPr>
          <a:xfrm>
            <a:off x="838200" y="1825625"/>
            <a:ext cx="10515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6"/>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6"/>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6"/>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08"/>
        <p:cNvGrpSpPr/>
        <p:nvPr/>
      </p:nvGrpSpPr>
      <p:grpSpPr>
        <a:xfrm>
          <a:off x="0" y="0"/>
          <a:ext cx="0" cy="0"/>
          <a:chOff x="0" y="0"/>
          <a:chExt cx="0" cy="0"/>
        </a:xfrm>
      </p:grpSpPr>
      <p:sp>
        <p:nvSpPr>
          <p:cNvPr id="109" name="Google Shape;109;p57"/>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7"/>
          <p:cNvSpPr txBox="1">
            <a:spLocks noGrp="1"/>
          </p:cNvSpPr>
          <p:nvPr>
            <p:ph type="body" idx="1"/>
          </p:nvPr>
        </p:nvSpPr>
        <p:spPr>
          <a:xfrm>
            <a:off x="838200" y="1825625"/>
            <a:ext cx="5181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7"/>
          <p:cNvSpPr txBox="1">
            <a:spLocks noGrp="1"/>
          </p:cNvSpPr>
          <p:nvPr>
            <p:ph type="body" idx="2"/>
          </p:nvPr>
        </p:nvSpPr>
        <p:spPr>
          <a:xfrm>
            <a:off x="6172200" y="1825625"/>
            <a:ext cx="5181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7"/>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7"/>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7"/>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5"/>
        <p:cNvGrpSpPr/>
        <p:nvPr/>
      </p:nvGrpSpPr>
      <p:grpSpPr>
        <a:xfrm>
          <a:off x="0" y="0"/>
          <a:ext cx="0" cy="0"/>
          <a:chOff x="0" y="0"/>
          <a:chExt cx="0" cy="0"/>
        </a:xfrm>
      </p:grpSpPr>
      <p:sp>
        <p:nvSpPr>
          <p:cNvPr id="116" name="Google Shape;116;p92"/>
          <p:cNvSpPr txBox="1">
            <a:spLocks noGrp="1"/>
          </p:cNvSpPr>
          <p:nvPr>
            <p:ph type="title"/>
          </p:nvPr>
        </p:nvSpPr>
        <p:spPr>
          <a:xfrm>
            <a:off x="831851" y="1709743"/>
            <a:ext cx="10515600" cy="2852737"/>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92"/>
          <p:cNvSpPr txBox="1">
            <a:spLocks noGrp="1"/>
          </p:cNvSpPr>
          <p:nvPr>
            <p:ph type="body" idx="1"/>
          </p:nvPr>
        </p:nvSpPr>
        <p:spPr>
          <a:xfrm>
            <a:off x="831851" y="4589468"/>
            <a:ext cx="10515600" cy="1500187"/>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8" name="Google Shape;118;p92"/>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92"/>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92"/>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21"/>
        <p:cNvGrpSpPr/>
        <p:nvPr/>
      </p:nvGrpSpPr>
      <p:grpSpPr>
        <a:xfrm>
          <a:off x="0" y="0"/>
          <a:ext cx="0" cy="0"/>
          <a:chOff x="0" y="0"/>
          <a:chExt cx="0" cy="0"/>
        </a:xfrm>
      </p:grpSpPr>
      <p:sp>
        <p:nvSpPr>
          <p:cNvPr id="122" name="Google Shape;122;p93"/>
          <p:cNvSpPr txBox="1">
            <a:spLocks noGrp="1"/>
          </p:cNvSpPr>
          <p:nvPr>
            <p:ph type="title"/>
          </p:nvPr>
        </p:nvSpPr>
        <p:spPr>
          <a:xfrm>
            <a:off x="839788"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93"/>
          <p:cNvSpPr txBox="1">
            <a:spLocks noGrp="1"/>
          </p:cNvSpPr>
          <p:nvPr>
            <p:ph type="body" idx="1"/>
          </p:nvPr>
        </p:nvSpPr>
        <p:spPr>
          <a:xfrm>
            <a:off x="839792" y="1681163"/>
            <a:ext cx="5157787" cy="823912"/>
          </a:xfrm>
          <a:prstGeom prst="rect">
            <a:avLst/>
          </a:prstGeom>
          <a:noFill/>
          <a:ln>
            <a:noFill/>
          </a:ln>
        </p:spPr>
        <p:txBody>
          <a:bodyPr spcFirstLastPara="1" wrap="square" lIns="91375" tIns="45675" rIns="91375" bIns="45675"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93"/>
          <p:cNvSpPr txBox="1">
            <a:spLocks noGrp="1"/>
          </p:cNvSpPr>
          <p:nvPr>
            <p:ph type="body" idx="2"/>
          </p:nvPr>
        </p:nvSpPr>
        <p:spPr>
          <a:xfrm>
            <a:off x="839792" y="2505075"/>
            <a:ext cx="5157787" cy="368458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93"/>
          <p:cNvSpPr txBox="1">
            <a:spLocks noGrp="1"/>
          </p:cNvSpPr>
          <p:nvPr>
            <p:ph type="body" idx="3"/>
          </p:nvPr>
        </p:nvSpPr>
        <p:spPr>
          <a:xfrm>
            <a:off x="6172201" y="1681163"/>
            <a:ext cx="5183188" cy="823912"/>
          </a:xfrm>
          <a:prstGeom prst="rect">
            <a:avLst/>
          </a:prstGeom>
          <a:noFill/>
          <a:ln>
            <a:noFill/>
          </a:ln>
        </p:spPr>
        <p:txBody>
          <a:bodyPr spcFirstLastPara="1" wrap="square" lIns="91375" tIns="45675" rIns="91375" bIns="45675"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93"/>
          <p:cNvSpPr txBox="1">
            <a:spLocks noGrp="1"/>
          </p:cNvSpPr>
          <p:nvPr>
            <p:ph type="body" idx="4"/>
          </p:nvPr>
        </p:nvSpPr>
        <p:spPr>
          <a:xfrm>
            <a:off x="6172201" y="2505075"/>
            <a:ext cx="5183188" cy="368458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93"/>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93"/>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93"/>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0"/>
        <p:cNvGrpSpPr/>
        <p:nvPr/>
      </p:nvGrpSpPr>
      <p:grpSpPr>
        <a:xfrm>
          <a:off x="0" y="0"/>
          <a:ext cx="0" cy="0"/>
          <a:chOff x="0" y="0"/>
          <a:chExt cx="0" cy="0"/>
        </a:xfrm>
      </p:grpSpPr>
      <p:sp>
        <p:nvSpPr>
          <p:cNvPr id="131" name="Google Shape;131;p94"/>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94"/>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94"/>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94"/>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5"/>
        <p:cNvGrpSpPr/>
        <p:nvPr/>
      </p:nvGrpSpPr>
      <p:grpSpPr>
        <a:xfrm>
          <a:off x="0" y="0"/>
          <a:ext cx="0" cy="0"/>
          <a:chOff x="0" y="0"/>
          <a:chExt cx="0" cy="0"/>
        </a:xfrm>
      </p:grpSpPr>
      <p:sp>
        <p:nvSpPr>
          <p:cNvPr id="136" name="Google Shape;136;p95"/>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5"/>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95"/>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3"/>
          <p:cNvSpPr txBox="1">
            <a:spLocks noGrp="1"/>
          </p:cNvSpPr>
          <p:nvPr>
            <p:ph type="title"/>
          </p:nvPr>
        </p:nvSpPr>
        <p:spPr>
          <a:xfrm>
            <a:off x="838200" y="365128"/>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3"/>
          <p:cNvSpPr txBox="1">
            <a:spLocks noGrp="1"/>
          </p:cNvSpPr>
          <p:nvPr>
            <p:ph type="body" idx="1"/>
          </p:nvPr>
        </p:nvSpPr>
        <p:spPr>
          <a:xfrm>
            <a:off x="838200" y="1825625"/>
            <a:ext cx="10515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3"/>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3"/>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3"/>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9"/>
        <p:cNvGrpSpPr/>
        <p:nvPr/>
      </p:nvGrpSpPr>
      <p:grpSpPr>
        <a:xfrm>
          <a:off x="0" y="0"/>
          <a:ext cx="0" cy="0"/>
          <a:chOff x="0" y="0"/>
          <a:chExt cx="0" cy="0"/>
        </a:xfrm>
      </p:grpSpPr>
      <p:sp>
        <p:nvSpPr>
          <p:cNvPr id="140" name="Google Shape;140;p96"/>
          <p:cNvSpPr txBox="1">
            <a:spLocks noGrp="1"/>
          </p:cNvSpPr>
          <p:nvPr>
            <p:ph type="title"/>
          </p:nvPr>
        </p:nvSpPr>
        <p:spPr>
          <a:xfrm>
            <a:off x="839791" y="457200"/>
            <a:ext cx="3932237" cy="1600200"/>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96"/>
          <p:cNvSpPr txBox="1">
            <a:spLocks noGrp="1"/>
          </p:cNvSpPr>
          <p:nvPr>
            <p:ph type="body" idx="1"/>
          </p:nvPr>
        </p:nvSpPr>
        <p:spPr>
          <a:xfrm>
            <a:off x="5183188" y="987430"/>
            <a:ext cx="6172200" cy="4873625"/>
          </a:xfrm>
          <a:prstGeom prst="rect">
            <a:avLst/>
          </a:prstGeom>
          <a:noFill/>
          <a:ln>
            <a:noFill/>
          </a:ln>
        </p:spPr>
        <p:txBody>
          <a:bodyPr spcFirstLastPara="1" wrap="square" lIns="91375" tIns="45675" rIns="91375" bIns="45675"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2" name="Google Shape;142;p96"/>
          <p:cNvSpPr txBox="1">
            <a:spLocks noGrp="1"/>
          </p:cNvSpPr>
          <p:nvPr>
            <p:ph type="body" idx="2"/>
          </p:nvPr>
        </p:nvSpPr>
        <p:spPr>
          <a:xfrm>
            <a:off x="839791" y="2057400"/>
            <a:ext cx="3932237" cy="3811588"/>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 name="Google Shape;143;p96"/>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96"/>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96"/>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6"/>
        <p:cNvGrpSpPr/>
        <p:nvPr/>
      </p:nvGrpSpPr>
      <p:grpSpPr>
        <a:xfrm>
          <a:off x="0" y="0"/>
          <a:ext cx="0" cy="0"/>
          <a:chOff x="0" y="0"/>
          <a:chExt cx="0" cy="0"/>
        </a:xfrm>
      </p:grpSpPr>
      <p:sp>
        <p:nvSpPr>
          <p:cNvPr id="147" name="Google Shape;147;p97"/>
          <p:cNvSpPr txBox="1">
            <a:spLocks noGrp="1"/>
          </p:cNvSpPr>
          <p:nvPr>
            <p:ph type="title"/>
          </p:nvPr>
        </p:nvSpPr>
        <p:spPr>
          <a:xfrm>
            <a:off x="839791" y="457200"/>
            <a:ext cx="3932237" cy="1600200"/>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97"/>
          <p:cNvSpPr>
            <a:spLocks noGrp="1"/>
          </p:cNvSpPr>
          <p:nvPr>
            <p:ph type="pic" idx="2"/>
          </p:nvPr>
        </p:nvSpPr>
        <p:spPr>
          <a:xfrm>
            <a:off x="5183188" y="987430"/>
            <a:ext cx="6172200" cy="4873625"/>
          </a:xfrm>
          <a:prstGeom prst="rect">
            <a:avLst/>
          </a:prstGeom>
          <a:noFill/>
          <a:ln>
            <a:noFill/>
          </a:ln>
        </p:spPr>
        <p:txBody>
          <a:bodyPr spcFirstLastPara="1" wrap="square" lIns="91375" tIns="45675" rIns="91375" bIns="45675"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Google Shape;149;p97"/>
          <p:cNvSpPr txBox="1">
            <a:spLocks noGrp="1"/>
          </p:cNvSpPr>
          <p:nvPr>
            <p:ph type="body" idx="1"/>
          </p:nvPr>
        </p:nvSpPr>
        <p:spPr>
          <a:xfrm>
            <a:off x="839791" y="2057400"/>
            <a:ext cx="3932237" cy="3811588"/>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0" name="Google Shape;150;p97"/>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97"/>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97"/>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53"/>
        <p:cNvGrpSpPr/>
        <p:nvPr/>
      </p:nvGrpSpPr>
      <p:grpSpPr>
        <a:xfrm>
          <a:off x="0" y="0"/>
          <a:ext cx="0" cy="0"/>
          <a:chOff x="0" y="0"/>
          <a:chExt cx="0" cy="0"/>
        </a:xfrm>
      </p:grpSpPr>
      <p:sp>
        <p:nvSpPr>
          <p:cNvPr id="154" name="Google Shape;154;p98"/>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98"/>
          <p:cNvSpPr txBox="1">
            <a:spLocks noGrp="1"/>
          </p:cNvSpPr>
          <p:nvPr>
            <p:ph type="body" idx="1"/>
          </p:nvPr>
        </p:nvSpPr>
        <p:spPr>
          <a:xfrm rot="5400000">
            <a:off x="3920331" y="-1256506"/>
            <a:ext cx="4351338" cy="10515600"/>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98"/>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98"/>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98"/>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99"/>
          <p:cNvSpPr txBox="1">
            <a:spLocks noGrp="1"/>
          </p:cNvSpPr>
          <p:nvPr>
            <p:ph type="title"/>
          </p:nvPr>
        </p:nvSpPr>
        <p:spPr>
          <a:xfrm rot="5400000">
            <a:off x="7133432" y="1956594"/>
            <a:ext cx="5811838" cy="2628900"/>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99"/>
          <p:cNvSpPr txBox="1">
            <a:spLocks noGrp="1"/>
          </p:cNvSpPr>
          <p:nvPr>
            <p:ph type="body" idx="1"/>
          </p:nvPr>
        </p:nvSpPr>
        <p:spPr>
          <a:xfrm rot="5400000">
            <a:off x="1799432" y="-596106"/>
            <a:ext cx="5811838" cy="7734300"/>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99"/>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99"/>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99"/>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71"/>
        <p:cNvGrpSpPr/>
        <p:nvPr/>
      </p:nvGrpSpPr>
      <p:grpSpPr>
        <a:xfrm>
          <a:off x="0" y="0"/>
          <a:ext cx="0" cy="0"/>
          <a:chOff x="0" y="0"/>
          <a:chExt cx="0" cy="0"/>
        </a:xfrm>
      </p:grpSpPr>
      <p:sp>
        <p:nvSpPr>
          <p:cNvPr id="172" name="Google Shape;172;p59"/>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9"/>
          <p:cNvSpPr txBox="1">
            <a:spLocks noGrp="1"/>
          </p:cNvSpPr>
          <p:nvPr>
            <p:ph type="body" idx="1"/>
          </p:nvPr>
        </p:nvSpPr>
        <p:spPr>
          <a:xfrm>
            <a:off x="838200" y="1825625"/>
            <a:ext cx="10515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9"/>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9"/>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9"/>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7"/>
        <p:cNvGrpSpPr/>
        <p:nvPr/>
      </p:nvGrpSpPr>
      <p:grpSpPr>
        <a:xfrm>
          <a:off x="0" y="0"/>
          <a:ext cx="0" cy="0"/>
          <a:chOff x="0" y="0"/>
          <a:chExt cx="0" cy="0"/>
        </a:xfrm>
      </p:grpSpPr>
      <p:sp>
        <p:nvSpPr>
          <p:cNvPr id="178" name="Google Shape;178;p72"/>
          <p:cNvSpPr txBox="1">
            <a:spLocks noGrp="1"/>
          </p:cNvSpPr>
          <p:nvPr>
            <p:ph type="ctrTitle"/>
          </p:nvPr>
        </p:nvSpPr>
        <p:spPr>
          <a:xfrm>
            <a:off x="1524000" y="1122363"/>
            <a:ext cx="9144000" cy="2387600"/>
          </a:xfrm>
          <a:prstGeom prst="rect">
            <a:avLst/>
          </a:prstGeom>
          <a:noFill/>
          <a:ln>
            <a:noFill/>
          </a:ln>
        </p:spPr>
        <p:txBody>
          <a:bodyPr spcFirstLastPara="1" wrap="square" lIns="91375" tIns="45675" rIns="91375" bIns="45675"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2"/>
          <p:cNvSpPr txBox="1">
            <a:spLocks noGrp="1"/>
          </p:cNvSpPr>
          <p:nvPr>
            <p:ph type="subTitle" idx="1"/>
          </p:nvPr>
        </p:nvSpPr>
        <p:spPr>
          <a:xfrm>
            <a:off x="1524000" y="3602038"/>
            <a:ext cx="9144000" cy="1655762"/>
          </a:xfrm>
          <a:prstGeom prst="rect">
            <a:avLst/>
          </a:prstGeom>
          <a:noFill/>
          <a:ln>
            <a:noFill/>
          </a:ln>
        </p:spPr>
        <p:txBody>
          <a:bodyPr spcFirstLastPara="1" wrap="square" lIns="91375" tIns="45675" rIns="91375" bIns="45675"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0" name="Google Shape;180;p72"/>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2"/>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2"/>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83"/>
        <p:cNvGrpSpPr/>
        <p:nvPr/>
      </p:nvGrpSpPr>
      <p:grpSpPr>
        <a:xfrm>
          <a:off x="0" y="0"/>
          <a:ext cx="0" cy="0"/>
          <a:chOff x="0" y="0"/>
          <a:chExt cx="0" cy="0"/>
        </a:xfrm>
      </p:grpSpPr>
      <p:sp>
        <p:nvSpPr>
          <p:cNvPr id="184" name="Google Shape;184;p73"/>
          <p:cNvSpPr txBox="1">
            <a:spLocks noGrp="1"/>
          </p:cNvSpPr>
          <p:nvPr>
            <p:ph type="title"/>
          </p:nvPr>
        </p:nvSpPr>
        <p:spPr>
          <a:xfrm>
            <a:off x="831851" y="1709743"/>
            <a:ext cx="10515600" cy="2852737"/>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3"/>
          <p:cNvSpPr txBox="1">
            <a:spLocks noGrp="1"/>
          </p:cNvSpPr>
          <p:nvPr>
            <p:ph type="body" idx="1"/>
          </p:nvPr>
        </p:nvSpPr>
        <p:spPr>
          <a:xfrm>
            <a:off x="831851" y="4589468"/>
            <a:ext cx="10515600" cy="1500187"/>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6" name="Google Shape;186;p73"/>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73"/>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3"/>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89"/>
        <p:cNvGrpSpPr/>
        <p:nvPr/>
      </p:nvGrpSpPr>
      <p:grpSpPr>
        <a:xfrm>
          <a:off x="0" y="0"/>
          <a:ext cx="0" cy="0"/>
          <a:chOff x="0" y="0"/>
          <a:chExt cx="0" cy="0"/>
        </a:xfrm>
      </p:grpSpPr>
      <p:sp>
        <p:nvSpPr>
          <p:cNvPr id="190" name="Google Shape;190;p74"/>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74"/>
          <p:cNvSpPr txBox="1">
            <a:spLocks noGrp="1"/>
          </p:cNvSpPr>
          <p:nvPr>
            <p:ph type="body" idx="1"/>
          </p:nvPr>
        </p:nvSpPr>
        <p:spPr>
          <a:xfrm>
            <a:off x="838200" y="1825625"/>
            <a:ext cx="5181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74"/>
          <p:cNvSpPr txBox="1">
            <a:spLocks noGrp="1"/>
          </p:cNvSpPr>
          <p:nvPr>
            <p:ph type="body" idx="2"/>
          </p:nvPr>
        </p:nvSpPr>
        <p:spPr>
          <a:xfrm>
            <a:off x="6172200" y="1825625"/>
            <a:ext cx="5181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74"/>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4"/>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74"/>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96"/>
        <p:cNvGrpSpPr/>
        <p:nvPr/>
      </p:nvGrpSpPr>
      <p:grpSpPr>
        <a:xfrm>
          <a:off x="0" y="0"/>
          <a:ext cx="0" cy="0"/>
          <a:chOff x="0" y="0"/>
          <a:chExt cx="0" cy="0"/>
        </a:xfrm>
      </p:grpSpPr>
      <p:sp>
        <p:nvSpPr>
          <p:cNvPr id="197" name="Google Shape;197;p75"/>
          <p:cNvSpPr txBox="1">
            <a:spLocks noGrp="1"/>
          </p:cNvSpPr>
          <p:nvPr>
            <p:ph type="title"/>
          </p:nvPr>
        </p:nvSpPr>
        <p:spPr>
          <a:xfrm>
            <a:off x="839788"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75"/>
          <p:cNvSpPr txBox="1">
            <a:spLocks noGrp="1"/>
          </p:cNvSpPr>
          <p:nvPr>
            <p:ph type="body" idx="1"/>
          </p:nvPr>
        </p:nvSpPr>
        <p:spPr>
          <a:xfrm>
            <a:off x="839792" y="1681163"/>
            <a:ext cx="5157787" cy="823912"/>
          </a:xfrm>
          <a:prstGeom prst="rect">
            <a:avLst/>
          </a:prstGeom>
          <a:noFill/>
          <a:ln>
            <a:noFill/>
          </a:ln>
        </p:spPr>
        <p:txBody>
          <a:bodyPr spcFirstLastPara="1" wrap="square" lIns="91375" tIns="45675" rIns="91375" bIns="45675"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75"/>
          <p:cNvSpPr txBox="1">
            <a:spLocks noGrp="1"/>
          </p:cNvSpPr>
          <p:nvPr>
            <p:ph type="body" idx="2"/>
          </p:nvPr>
        </p:nvSpPr>
        <p:spPr>
          <a:xfrm>
            <a:off x="839792" y="2505075"/>
            <a:ext cx="5157787" cy="368458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75"/>
          <p:cNvSpPr txBox="1">
            <a:spLocks noGrp="1"/>
          </p:cNvSpPr>
          <p:nvPr>
            <p:ph type="body" idx="3"/>
          </p:nvPr>
        </p:nvSpPr>
        <p:spPr>
          <a:xfrm>
            <a:off x="6172201" y="1681163"/>
            <a:ext cx="5183188" cy="823912"/>
          </a:xfrm>
          <a:prstGeom prst="rect">
            <a:avLst/>
          </a:prstGeom>
          <a:noFill/>
          <a:ln>
            <a:noFill/>
          </a:ln>
        </p:spPr>
        <p:txBody>
          <a:bodyPr spcFirstLastPara="1" wrap="square" lIns="91375" tIns="45675" rIns="91375" bIns="45675"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75"/>
          <p:cNvSpPr txBox="1">
            <a:spLocks noGrp="1"/>
          </p:cNvSpPr>
          <p:nvPr>
            <p:ph type="body" idx="4"/>
          </p:nvPr>
        </p:nvSpPr>
        <p:spPr>
          <a:xfrm>
            <a:off x="6172201" y="2505075"/>
            <a:ext cx="5183188" cy="368458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75"/>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5"/>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75"/>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05"/>
        <p:cNvGrpSpPr/>
        <p:nvPr/>
      </p:nvGrpSpPr>
      <p:grpSpPr>
        <a:xfrm>
          <a:off x="0" y="0"/>
          <a:ext cx="0" cy="0"/>
          <a:chOff x="0" y="0"/>
          <a:chExt cx="0" cy="0"/>
        </a:xfrm>
      </p:grpSpPr>
      <p:sp>
        <p:nvSpPr>
          <p:cNvPr id="206" name="Google Shape;206;p76"/>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76"/>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76"/>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76"/>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62"/>
          <p:cNvSpPr txBox="1">
            <a:spLocks noGrp="1"/>
          </p:cNvSpPr>
          <p:nvPr>
            <p:ph type="ctrTitle"/>
          </p:nvPr>
        </p:nvSpPr>
        <p:spPr>
          <a:xfrm>
            <a:off x="1524000" y="1122363"/>
            <a:ext cx="9144000" cy="2387600"/>
          </a:xfrm>
          <a:prstGeom prst="rect">
            <a:avLst/>
          </a:prstGeom>
          <a:noFill/>
          <a:ln>
            <a:noFill/>
          </a:ln>
        </p:spPr>
        <p:txBody>
          <a:bodyPr spcFirstLastPara="1" wrap="square" lIns="91375" tIns="45675" rIns="91375" bIns="45675"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2"/>
          <p:cNvSpPr txBox="1">
            <a:spLocks noGrp="1"/>
          </p:cNvSpPr>
          <p:nvPr>
            <p:ph type="subTitle" idx="1"/>
          </p:nvPr>
        </p:nvSpPr>
        <p:spPr>
          <a:xfrm>
            <a:off x="1524000" y="3602038"/>
            <a:ext cx="9144000" cy="1655762"/>
          </a:xfrm>
          <a:prstGeom prst="rect">
            <a:avLst/>
          </a:prstGeom>
          <a:noFill/>
          <a:ln>
            <a:noFill/>
          </a:ln>
        </p:spPr>
        <p:txBody>
          <a:bodyPr spcFirstLastPara="1" wrap="square" lIns="91375" tIns="45675" rIns="91375" bIns="45675"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62"/>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2"/>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2"/>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0"/>
        <p:cNvGrpSpPr/>
        <p:nvPr/>
      </p:nvGrpSpPr>
      <p:grpSpPr>
        <a:xfrm>
          <a:off x="0" y="0"/>
          <a:ext cx="0" cy="0"/>
          <a:chOff x="0" y="0"/>
          <a:chExt cx="0" cy="0"/>
        </a:xfrm>
      </p:grpSpPr>
      <p:sp>
        <p:nvSpPr>
          <p:cNvPr id="211" name="Google Shape;211;p77"/>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77"/>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77"/>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14"/>
        <p:cNvGrpSpPr/>
        <p:nvPr/>
      </p:nvGrpSpPr>
      <p:grpSpPr>
        <a:xfrm>
          <a:off x="0" y="0"/>
          <a:ext cx="0" cy="0"/>
          <a:chOff x="0" y="0"/>
          <a:chExt cx="0" cy="0"/>
        </a:xfrm>
      </p:grpSpPr>
      <p:sp>
        <p:nvSpPr>
          <p:cNvPr id="215" name="Google Shape;215;p78"/>
          <p:cNvSpPr txBox="1">
            <a:spLocks noGrp="1"/>
          </p:cNvSpPr>
          <p:nvPr>
            <p:ph type="title"/>
          </p:nvPr>
        </p:nvSpPr>
        <p:spPr>
          <a:xfrm>
            <a:off x="839791" y="457200"/>
            <a:ext cx="3932237" cy="1600200"/>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78"/>
          <p:cNvSpPr txBox="1">
            <a:spLocks noGrp="1"/>
          </p:cNvSpPr>
          <p:nvPr>
            <p:ph type="body" idx="1"/>
          </p:nvPr>
        </p:nvSpPr>
        <p:spPr>
          <a:xfrm>
            <a:off x="5183188" y="987430"/>
            <a:ext cx="6172200" cy="4873625"/>
          </a:xfrm>
          <a:prstGeom prst="rect">
            <a:avLst/>
          </a:prstGeom>
          <a:noFill/>
          <a:ln>
            <a:noFill/>
          </a:ln>
        </p:spPr>
        <p:txBody>
          <a:bodyPr spcFirstLastPara="1" wrap="square" lIns="91375" tIns="45675" rIns="91375" bIns="45675"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7" name="Google Shape;217;p78"/>
          <p:cNvSpPr txBox="1">
            <a:spLocks noGrp="1"/>
          </p:cNvSpPr>
          <p:nvPr>
            <p:ph type="body" idx="2"/>
          </p:nvPr>
        </p:nvSpPr>
        <p:spPr>
          <a:xfrm>
            <a:off x="839791" y="2057400"/>
            <a:ext cx="3932237" cy="3811588"/>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78"/>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78"/>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8"/>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79"/>
          <p:cNvSpPr txBox="1">
            <a:spLocks noGrp="1"/>
          </p:cNvSpPr>
          <p:nvPr>
            <p:ph type="title"/>
          </p:nvPr>
        </p:nvSpPr>
        <p:spPr>
          <a:xfrm>
            <a:off x="839791" y="457200"/>
            <a:ext cx="3932237" cy="1600200"/>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79"/>
          <p:cNvSpPr>
            <a:spLocks noGrp="1"/>
          </p:cNvSpPr>
          <p:nvPr>
            <p:ph type="pic" idx="2"/>
          </p:nvPr>
        </p:nvSpPr>
        <p:spPr>
          <a:xfrm>
            <a:off x="5183188" y="987430"/>
            <a:ext cx="6172200" cy="4873625"/>
          </a:xfrm>
          <a:prstGeom prst="rect">
            <a:avLst/>
          </a:prstGeom>
          <a:noFill/>
          <a:ln>
            <a:noFill/>
          </a:ln>
        </p:spPr>
        <p:txBody>
          <a:bodyPr spcFirstLastPara="1" wrap="square" lIns="91375" tIns="45675" rIns="91375" bIns="45675"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4" name="Google Shape;224;p79"/>
          <p:cNvSpPr txBox="1">
            <a:spLocks noGrp="1"/>
          </p:cNvSpPr>
          <p:nvPr>
            <p:ph type="body" idx="1"/>
          </p:nvPr>
        </p:nvSpPr>
        <p:spPr>
          <a:xfrm>
            <a:off x="839791" y="2057400"/>
            <a:ext cx="3932237" cy="3811588"/>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79"/>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79"/>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79"/>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28"/>
        <p:cNvGrpSpPr/>
        <p:nvPr/>
      </p:nvGrpSpPr>
      <p:grpSpPr>
        <a:xfrm>
          <a:off x="0" y="0"/>
          <a:ext cx="0" cy="0"/>
          <a:chOff x="0" y="0"/>
          <a:chExt cx="0" cy="0"/>
        </a:xfrm>
      </p:grpSpPr>
      <p:sp>
        <p:nvSpPr>
          <p:cNvPr id="229" name="Google Shape;229;p80"/>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80"/>
          <p:cNvSpPr txBox="1">
            <a:spLocks noGrp="1"/>
          </p:cNvSpPr>
          <p:nvPr>
            <p:ph type="body" idx="1"/>
          </p:nvPr>
        </p:nvSpPr>
        <p:spPr>
          <a:xfrm rot="5400000">
            <a:off x="3920331" y="-1256506"/>
            <a:ext cx="4351338" cy="10515600"/>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80"/>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80"/>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80"/>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81"/>
          <p:cNvSpPr txBox="1">
            <a:spLocks noGrp="1"/>
          </p:cNvSpPr>
          <p:nvPr>
            <p:ph type="title"/>
          </p:nvPr>
        </p:nvSpPr>
        <p:spPr>
          <a:xfrm rot="5400000">
            <a:off x="7133432" y="1956594"/>
            <a:ext cx="5811838" cy="2628900"/>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81"/>
          <p:cNvSpPr txBox="1">
            <a:spLocks noGrp="1"/>
          </p:cNvSpPr>
          <p:nvPr>
            <p:ph type="body" idx="1"/>
          </p:nvPr>
        </p:nvSpPr>
        <p:spPr>
          <a:xfrm rot="5400000">
            <a:off x="1799432" y="-596106"/>
            <a:ext cx="5811838" cy="7734300"/>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81"/>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81"/>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81"/>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6"/>
        <p:cNvGrpSpPr/>
        <p:nvPr/>
      </p:nvGrpSpPr>
      <p:grpSpPr>
        <a:xfrm>
          <a:off x="0" y="0"/>
          <a:ext cx="0" cy="0"/>
          <a:chOff x="0" y="0"/>
          <a:chExt cx="0" cy="0"/>
        </a:xfrm>
      </p:grpSpPr>
      <p:sp>
        <p:nvSpPr>
          <p:cNvPr id="247" name="Google Shape;247;p61"/>
          <p:cNvSpPr txBox="1">
            <a:spLocks noGrp="1"/>
          </p:cNvSpPr>
          <p:nvPr>
            <p:ph type="title"/>
          </p:nvPr>
        </p:nvSpPr>
        <p:spPr>
          <a:xfrm>
            <a:off x="609600" y="274638"/>
            <a:ext cx="10972800" cy="1143000"/>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8" name="Google Shape;248;p61"/>
          <p:cNvSpPr txBox="1">
            <a:spLocks noGrp="1"/>
          </p:cNvSpPr>
          <p:nvPr>
            <p:ph type="body" idx="1"/>
          </p:nvPr>
        </p:nvSpPr>
        <p:spPr>
          <a:xfrm>
            <a:off x="609600" y="1600204"/>
            <a:ext cx="10972800" cy="4525963"/>
          </a:xfrm>
          <a:prstGeom prst="rect">
            <a:avLst/>
          </a:prstGeom>
          <a:noFill/>
          <a:ln>
            <a:noFill/>
          </a:ln>
        </p:spPr>
        <p:txBody>
          <a:bodyPr spcFirstLastPara="1" wrap="square" lIns="91375" tIns="45675" rIns="9137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9" name="Google Shape;249;p61"/>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61"/>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1"/>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2"/>
        <p:cNvGrpSpPr/>
        <p:nvPr/>
      </p:nvGrpSpPr>
      <p:grpSpPr>
        <a:xfrm>
          <a:off x="0" y="0"/>
          <a:ext cx="0" cy="0"/>
          <a:chOff x="0" y="0"/>
          <a:chExt cx="0" cy="0"/>
        </a:xfrm>
      </p:grpSpPr>
      <p:sp>
        <p:nvSpPr>
          <p:cNvPr id="253" name="Google Shape;253;p82"/>
          <p:cNvSpPr txBox="1">
            <a:spLocks noGrp="1"/>
          </p:cNvSpPr>
          <p:nvPr>
            <p:ph type="ctrTitle"/>
          </p:nvPr>
        </p:nvSpPr>
        <p:spPr>
          <a:xfrm>
            <a:off x="914400" y="2130433"/>
            <a:ext cx="10363200" cy="14700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4" name="Google Shape;254;p82"/>
          <p:cNvSpPr txBox="1">
            <a:spLocks noGrp="1"/>
          </p:cNvSpPr>
          <p:nvPr>
            <p:ph type="subTitle" idx="1"/>
          </p:nvPr>
        </p:nvSpPr>
        <p:spPr>
          <a:xfrm>
            <a:off x="1828800" y="3886200"/>
            <a:ext cx="8534400" cy="1752600"/>
          </a:xfrm>
          <a:prstGeom prst="rect">
            <a:avLst/>
          </a:prstGeom>
          <a:noFill/>
          <a:ln>
            <a:noFill/>
          </a:ln>
        </p:spPr>
        <p:txBody>
          <a:bodyPr spcFirstLastPara="1" wrap="square" lIns="91375" tIns="45675" rIns="91375" bIns="45675"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5" name="Google Shape;255;p82"/>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82"/>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82"/>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8"/>
        <p:cNvGrpSpPr/>
        <p:nvPr/>
      </p:nvGrpSpPr>
      <p:grpSpPr>
        <a:xfrm>
          <a:off x="0" y="0"/>
          <a:ext cx="0" cy="0"/>
          <a:chOff x="0" y="0"/>
          <a:chExt cx="0" cy="0"/>
        </a:xfrm>
      </p:grpSpPr>
      <p:sp>
        <p:nvSpPr>
          <p:cNvPr id="259" name="Google Shape;259;p83"/>
          <p:cNvSpPr txBox="1">
            <a:spLocks noGrp="1"/>
          </p:cNvSpPr>
          <p:nvPr>
            <p:ph type="title"/>
          </p:nvPr>
        </p:nvSpPr>
        <p:spPr>
          <a:xfrm>
            <a:off x="963084" y="4406908"/>
            <a:ext cx="10363200" cy="1362075"/>
          </a:xfrm>
          <a:prstGeom prst="rect">
            <a:avLst/>
          </a:prstGeom>
          <a:noFill/>
          <a:ln>
            <a:noFill/>
          </a:ln>
        </p:spPr>
        <p:txBody>
          <a:bodyPr spcFirstLastPara="1" wrap="square" lIns="91375" tIns="45675" rIns="91375" bIns="4567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0" name="Google Shape;260;p83"/>
          <p:cNvSpPr txBox="1">
            <a:spLocks noGrp="1"/>
          </p:cNvSpPr>
          <p:nvPr>
            <p:ph type="body" idx="1"/>
          </p:nvPr>
        </p:nvSpPr>
        <p:spPr>
          <a:xfrm>
            <a:off x="963084" y="2906713"/>
            <a:ext cx="10363200" cy="1500187"/>
          </a:xfrm>
          <a:prstGeom prst="rect">
            <a:avLst/>
          </a:prstGeom>
          <a:noFill/>
          <a:ln>
            <a:noFill/>
          </a:ln>
        </p:spPr>
        <p:txBody>
          <a:bodyPr spcFirstLastPara="1" wrap="square" lIns="91375" tIns="45675" rIns="91375" bIns="45675"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1" name="Google Shape;261;p83"/>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83"/>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83"/>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4"/>
        <p:cNvGrpSpPr/>
        <p:nvPr/>
      </p:nvGrpSpPr>
      <p:grpSpPr>
        <a:xfrm>
          <a:off x="0" y="0"/>
          <a:ext cx="0" cy="0"/>
          <a:chOff x="0" y="0"/>
          <a:chExt cx="0" cy="0"/>
        </a:xfrm>
      </p:grpSpPr>
      <p:sp>
        <p:nvSpPr>
          <p:cNvPr id="265" name="Google Shape;265;p84"/>
          <p:cNvSpPr txBox="1">
            <a:spLocks noGrp="1"/>
          </p:cNvSpPr>
          <p:nvPr>
            <p:ph type="title"/>
          </p:nvPr>
        </p:nvSpPr>
        <p:spPr>
          <a:xfrm>
            <a:off x="609600" y="274638"/>
            <a:ext cx="10972800" cy="1143000"/>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6" name="Google Shape;266;p84"/>
          <p:cNvSpPr txBox="1">
            <a:spLocks noGrp="1"/>
          </p:cNvSpPr>
          <p:nvPr>
            <p:ph type="body" idx="1"/>
          </p:nvPr>
        </p:nvSpPr>
        <p:spPr>
          <a:xfrm>
            <a:off x="609600" y="1600206"/>
            <a:ext cx="5384800" cy="4525963"/>
          </a:xfrm>
          <a:prstGeom prst="rect">
            <a:avLst/>
          </a:prstGeom>
          <a:noFill/>
          <a:ln>
            <a:noFill/>
          </a:ln>
        </p:spPr>
        <p:txBody>
          <a:bodyPr spcFirstLastPara="1" wrap="square" lIns="91375" tIns="45675" rIns="91375" bIns="45675"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7" name="Google Shape;267;p84"/>
          <p:cNvSpPr txBox="1">
            <a:spLocks noGrp="1"/>
          </p:cNvSpPr>
          <p:nvPr>
            <p:ph type="body" idx="2"/>
          </p:nvPr>
        </p:nvSpPr>
        <p:spPr>
          <a:xfrm>
            <a:off x="6197600" y="1600206"/>
            <a:ext cx="5384800" cy="4525963"/>
          </a:xfrm>
          <a:prstGeom prst="rect">
            <a:avLst/>
          </a:prstGeom>
          <a:noFill/>
          <a:ln>
            <a:noFill/>
          </a:ln>
        </p:spPr>
        <p:txBody>
          <a:bodyPr spcFirstLastPara="1" wrap="square" lIns="91375" tIns="45675" rIns="91375" bIns="45675"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8" name="Google Shape;268;p84"/>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84"/>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84"/>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1"/>
        <p:cNvGrpSpPr/>
        <p:nvPr/>
      </p:nvGrpSpPr>
      <p:grpSpPr>
        <a:xfrm>
          <a:off x="0" y="0"/>
          <a:ext cx="0" cy="0"/>
          <a:chOff x="0" y="0"/>
          <a:chExt cx="0" cy="0"/>
        </a:xfrm>
      </p:grpSpPr>
      <p:sp>
        <p:nvSpPr>
          <p:cNvPr id="272" name="Google Shape;272;p85"/>
          <p:cNvSpPr txBox="1">
            <a:spLocks noGrp="1"/>
          </p:cNvSpPr>
          <p:nvPr>
            <p:ph type="title"/>
          </p:nvPr>
        </p:nvSpPr>
        <p:spPr>
          <a:xfrm>
            <a:off x="609600" y="274638"/>
            <a:ext cx="10972800" cy="1143000"/>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3" name="Google Shape;273;p85"/>
          <p:cNvSpPr txBox="1">
            <a:spLocks noGrp="1"/>
          </p:cNvSpPr>
          <p:nvPr>
            <p:ph type="body" idx="1"/>
          </p:nvPr>
        </p:nvSpPr>
        <p:spPr>
          <a:xfrm>
            <a:off x="609603" y="1535113"/>
            <a:ext cx="5386917" cy="639762"/>
          </a:xfrm>
          <a:prstGeom prst="rect">
            <a:avLst/>
          </a:prstGeom>
          <a:noFill/>
          <a:ln>
            <a:noFill/>
          </a:ln>
        </p:spPr>
        <p:txBody>
          <a:bodyPr spcFirstLastPara="1" wrap="square" lIns="91375" tIns="45675" rIns="91375" bIns="45675"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4" name="Google Shape;274;p85"/>
          <p:cNvSpPr txBox="1">
            <a:spLocks noGrp="1"/>
          </p:cNvSpPr>
          <p:nvPr>
            <p:ph type="body" idx="2"/>
          </p:nvPr>
        </p:nvSpPr>
        <p:spPr>
          <a:xfrm>
            <a:off x="609603" y="2174875"/>
            <a:ext cx="5386917" cy="3951288"/>
          </a:xfrm>
          <a:prstGeom prst="rect">
            <a:avLst/>
          </a:prstGeom>
          <a:noFill/>
          <a:ln>
            <a:noFill/>
          </a:ln>
        </p:spPr>
        <p:txBody>
          <a:bodyPr spcFirstLastPara="1" wrap="square" lIns="91375" tIns="45675" rIns="91375" bIns="45675"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5" name="Google Shape;275;p85"/>
          <p:cNvSpPr txBox="1">
            <a:spLocks noGrp="1"/>
          </p:cNvSpPr>
          <p:nvPr>
            <p:ph type="body" idx="3"/>
          </p:nvPr>
        </p:nvSpPr>
        <p:spPr>
          <a:xfrm>
            <a:off x="6193373" y="1535113"/>
            <a:ext cx="5389033" cy="639762"/>
          </a:xfrm>
          <a:prstGeom prst="rect">
            <a:avLst/>
          </a:prstGeom>
          <a:noFill/>
          <a:ln>
            <a:noFill/>
          </a:ln>
        </p:spPr>
        <p:txBody>
          <a:bodyPr spcFirstLastPara="1" wrap="square" lIns="91375" tIns="45675" rIns="91375" bIns="45675"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6" name="Google Shape;276;p85"/>
          <p:cNvSpPr txBox="1">
            <a:spLocks noGrp="1"/>
          </p:cNvSpPr>
          <p:nvPr>
            <p:ph type="body" idx="4"/>
          </p:nvPr>
        </p:nvSpPr>
        <p:spPr>
          <a:xfrm>
            <a:off x="6193373" y="2174875"/>
            <a:ext cx="5389033" cy="3951288"/>
          </a:xfrm>
          <a:prstGeom prst="rect">
            <a:avLst/>
          </a:prstGeom>
          <a:noFill/>
          <a:ln>
            <a:noFill/>
          </a:ln>
        </p:spPr>
        <p:txBody>
          <a:bodyPr spcFirstLastPara="1" wrap="square" lIns="91375" tIns="45675" rIns="91375" bIns="45675"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7" name="Google Shape;277;p85"/>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85"/>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85"/>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3"/>
          <p:cNvSpPr txBox="1">
            <a:spLocks noGrp="1"/>
          </p:cNvSpPr>
          <p:nvPr>
            <p:ph type="title"/>
          </p:nvPr>
        </p:nvSpPr>
        <p:spPr>
          <a:xfrm>
            <a:off x="831850" y="1709741"/>
            <a:ext cx="10515600" cy="2852737"/>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3"/>
          <p:cNvSpPr txBox="1">
            <a:spLocks noGrp="1"/>
          </p:cNvSpPr>
          <p:nvPr>
            <p:ph type="body" idx="1"/>
          </p:nvPr>
        </p:nvSpPr>
        <p:spPr>
          <a:xfrm>
            <a:off x="831850" y="4589466"/>
            <a:ext cx="10515600" cy="1500187"/>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63"/>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3"/>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3"/>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0"/>
        <p:cNvGrpSpPr/>
        <p:nvPr/>
      </p:nvGrpSpPr>
      <p:grpSpPr>
        <a:xfrm>
          <a:off x="0" y="0"/>
          <a:ext cx="0" cy="0"/>
          <a:chOff x="0" y="0"/>
          <a:chExt cx="0" cy="0"/>
        </a:xfrm>
      </p:grpSpPr>
      <p:sp>
        <p:nvSpPr>
          <p:cNvPr id="281" name="Google Shape;281;p86"/>
          <p:cNvSpPr txBox="1">
            <a:spLocks noGrp="1"/>
          </p:cNvSpPr>
          <p:nvPr>
            <p:ph type="title"/>
          </p:nvPr>
        </p:nvSpPr>
        <p:spPr>
          <a:xfrm>
            <a:off x="609600" y="274638"/>
            <a:ext cx="10972800" cy="1143000"/>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2" name="Google Shape;282;p86"/>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86"/>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86"/>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5"/>
        <p:cNvGrpSpPr/>
        <p:nvPr/>
      </p:nvGrpSpPr>
      <p:grpSpPr>
        <a:xfrm>
          <a:off x="0" y="0"/>
          <a:ext cx="0" cy="0"/>
          <a:chOff x="0" y="0"/>
          <a:chExt cx="0" cy="0"/>
        </a:xfrm>
      </p:grpSpPr>
      <p:sp>
        <p:nvSpPr>
          <p:cNvPr id="286" name="Google Shape;286;p87"/>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87"/>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87"/>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9"/>
        <p:cNvGrpSpPr/>
        <p:nvPr/>
      </p:nvGrpSpPr>
      <p:grpSpPr>
        <a:xfrm>
          <a:off x="0" y="0"/>
          <a:ext cx="0" cy="0"/>
          <a:chOff x="0" y="0"/>
          <a:chExt cx="0" cy="0"/>
        </a:xfrm>
      </p:grpSpPr>
      <p:sp>
        <p:nvSpPr>
          <p:cNvPr id="290" name="Google Shape;290;p88"/>
          <p:cNvSpPr txBox="1">
            <a:spLocks noGrp="1"/>
          </p:cNvSpPr>
          <p:nvPr>
            <p:ph type="title"/>
          </p:nvPr>
        </p:nvSpPr>
        <p:spPr>
          <a:xfrm>
            <a:off x="609603" y="273050"/>
            <a:ext cx="4011084" cy="1162050"/>
          </a:xfrm>
          <a:prstGeom prst="rect">
            <a:avLst/>
          </a:prstGeom>
          <a:noFill/>
          <a:ln>
            <a:noFill/>
          </a:ln>
        </p:spPr>
        <p:txBody>
          <a:bodyPr spcFirstLastPara="1" wrap="square" lIns="91375" tIns="45675" rIns="91375" bIns="4567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1" name="Google Shape;291;p88"/>
          <p:cNvSpPr txBox="1">
            <a:spLocks noGrp="1"/>
          </p:cNvSpPr>
          <p:nvPr>
            <p:ph type="body" idx="1"/>
          </p:nvPr>
        </p:nvSpPr>
        <p:spPr>
          <a:xfrm>
            <a:off x="4766736" y="273058"/>
            <a:ext cx="6815667" cy="5853113"/>
          </a:xfrm>
          <a:prstGeom prst="rect">
            <a:avLst/>
          </a:prstGeom>
          <a:noFill/>
          <a:ln>
            <a:noFill/>
          </a:ln>
        </p:spPr>
        <p:txBody>
          <a:bodyPr spcFirstLastPara="1" wrap="square" lIns="91375" tIns="45675" rIns="91375" bIns="45675"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92" name="Google Shape;292;p88"/>
          <p:cNvSpPr txBox="1">
            <a:spLocks noGrp="1"/>
          </p:cNvSpPr>
          <p:nvPr>
            <p:ph type="body" idx="2"/>
          </p:nvPr>
        </p:nvSpPr>
        <p:spPr>
          <a:xfrm>
            <a:off x="609603" y="1435103"/>
            <a:ext cx="4011084" cy="4691063"/>
          </a:xfrm>
          <a:prstGeom prst="rect">
            <a:avLst/>
          </a:prstGeom>
          <a:noFill/>
          <a:ln>
            <a:noFill/>
          </a:ln>
        </p:spPr>
        <p:txBody>
          <a:bodyPr spcFirstLastPara="1" wrap="square" lIns="91375" tIns="45675" rIns="91375" bIns="45675"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3" name="Google Shape;293;p88"/>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88"/>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88"/>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6"/>
        <p:cNvGrpSpPr/>
        <p:nvPr/>
      </p:nvGrpSpPr>
      <p:grpSpPr>
        <a:xfrm>
          <a:off x="0" y="0"/>
          <a:ext cx="0" cy="0"/>
          <a:chOff x="0" y="0"/>
          <a:chExt cx="0" cy="0"/>
        </a:xfrm>
      </p:grpSpPr>
      <p:sp>
        <p:nvSpPr>
          <p:cNvPr id="297" name="Google Shape;297;p89"/>
          <p:cNvSpPr txBox="1">
            <a:spLocks noGrp="1"/>
          </p:cNvSpPr>
          <p:nvPr>
            <p:ph type="title"/>
          </p:nvPr>
        </p:nvSpPr>
        <p:spPr>
          <a:xfrm>
            <a:off x="2389717" y="4800600"/>
            <a:ext cx="7315200" cy="566738"/>
          </a:xfrm>
          <a:prstGeom prst="rect">
            <a:avLst/>
          </a:prstGeom>
          <a:noFill/>
          <a:ln>
            <a:noFill/>
          </a:ln>
        </p:spPr>
        <p:txBody>
          <a:bodyPr spcFirstLastPara="1" wrap="square" lIns="91375" tIns="45675" rIns="91375" bIns="4567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8" name="Google Shape;298;p89"/>
          <p:cNvSpPr>
            <a:spLocks noGrp="1"/>
          </p:cNvSpPr>
          <p:nvPr>
            <p:ph type="pic" idx="2"/>
          </p:nvPr>
        </p:nvSpPr>
        <p:spPr>
          <a:xfrm>
            <a:off x="2389717" y="612775"/>
            <a:ext cx="7315200" cy="4114800"/>
          </a:xfrm>
          <a:prstGeom prst="rect">
            <a:avLst/>
          </a:prstGeom>
          <a:noFill/>
          <a:ln>
            <a:noFill/>
          </a:ln>
        </p:spPr>
        <p:txBody>
          <a:bodyPr spcFirstLastPara="1" wrap="square" lIns="91375" tIns="45675" rIns="91375" bIns="45675"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9" name="Google Shape;299;p89"/>
          <p:cNvSpPr txBox="1">
            <a:spLocks noGrp="1"/>
          </p:cNvSpPr>
          <p:nvPr>
            <p:ph type="body" idx="1"/>
          </p:nvPr>
        </p:nvSpPr>
        <p:spPr>
          <a:xfrm>
            <a:off x="2389717" y="5367338"/>
            <a:ext cx="7315200" cy="804862"/>
          </a:xfrm>
          <a:prstGeom prst="rect">
            <a:avLst/>
          </a:prstGeom>
          <a:noFill/>
          <a:ln>
            <a:noFill/>
          </a:ln>
        </p:spPr>
        <p:txBody>
          <a:bodyPr spcFirstLastPara="1" wrap="square" lIns="91375" tIns="45675" rIns="91375" bIns="45675"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00" name="Google Shape;300;p89"/>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89"/>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89"/>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3"/>
        <p:cNvGrpSpPr/>
        <p:nvPr/>
      </p:nvGrpSpPr>
      <p:grpSpPr>
        <a:xfrm>
          <a:off x="0" y="0"/>
          <a:ext cx="0" cy="0"/>
          <a:chOff x="0" y="0"/>
          <a:chExt cx="0" cy="0"/>
        </a:xfrm>
      </p:grpSpPr>
      <p:sp>
        <p:nvSpPr>
          <p:cNvPr id="304" name="Google Shape;304;p90"/>
          <p:cNvSpPr txBox="1">
            <a:spLocks noGrp="1"/>
          </p:cNvSpPr>
          <p:nvPr>
            <p:ph type="title"/>
          </p:nvPr>
        </p:nvSpPr>
        <p:spPr>
          <a:xfrm>
            <a:off x="609600" y="274638"/>
            <a:ext cx="10972800" cy="1143000"/>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5" name="Google Shape;305;p90"/>
          <p:cNvSpPr txBox="1">
            <a:spLocks noGrp="1"/>
          </p:cNvSpPr>
          <p:nvPr>
            <p:ph type="body" idx="1"/>
          </p:nvPr>
        </p:nvSpPr>
        <p:spPr>
          <a:xfrm rot="5400000">
            <a:off x="3833019" y="-1623214"/>
            <a:ext cx="4525963" cy="10972800"/>
          </a:xfrm>
          <a:prstGeom prst="rect">
            <a:avLst/>
          </a:prstGeom>
          <a:noFill/>
          <a:ln>
            <a:noFill/>
          </a:ln>
        </p:spPr>
        <p:txBody>
          <a:bodyPr spcFirstLastPara="1" wrap="square" lIns="91375" tIns="45675" rIns="9137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90"/>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90"/>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90"/>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9"/>
        <p:cNvGrpSpPr/>
        <p:nvPr/>
      </p:nvGrpSpPr>
      <p:grpSpPr>
        <a:xfrm>
          <a:off x="0" y="0"/>
          <a:ext cx="0" cy="0"/>
          <a:chOff x="0" y="0"/>
          <a:chExt cx="0" cy="0"/>
        </a:xfrm>
      </p:grpSpPr>
      <p:sp>
        <p:nvSpPr>
          <p:cNvPr id="310" name="Google Shape;310;p91"/>
          <p:cNvSpPr txBox="1">
            <a:spLocks noGrp="1"/>
          </p:cNvSpPr>
          <p:nvPr>
            <p:ph type="title"/>
          </p:nvPr>
        </p:nvSpPr>
        <p:spPr>
          <a:xfrm rot="5400000">
            <a:off x="7285037" y="1828809"/>
            <a:ext cx="5851525" cy="2743200"/>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1" name="Google Shape;311;p91"/>
          <p:cNvSpPr txBox="1">
            <a:spLocks noGrp="1"/>
          </p:cNvSpPr>
          <p:nvPr>
            <p:ph type="body" idx="1"/>
          </p:nvPr>
        </p:nvSpPr>
        <p:spPr>
          <a:xfrm rot="5400000">
            <a:off x="1697037" y="-812792"/>
            <a:ext cx="5851525" cy="8026400"/>
          </a:xfrm>
          <a:prstGeom prst="rect">
            <a:avLst/>
          </a:prstGeom>
          <a:noFill/>
          <a:ln>
            <a:noFill/>
          </a:ln>
        </p:spPr>
        <p:txBody>
          <a:bodyPr spcFirstLastPara="1" wrap="square" lIns="91375" tIns="45675" rIns="9137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91"/>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91"/>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91"/>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a:spcBef>
                <a:spcPts val="0"/>
              </a:spcBef>
              <a:buNone/>
              <a:defRPr sz="1200" b="0">
                <a:solidFill>
                  <a:srgbClr val="888888"/>
                </a:solidFill>
                <a:latin typeface="Arial"/>
                <a:ea typeface="Arial"/>
                <a:cs typeface="Arial"/>
                <a:sym typeface="Arial"/>
              </a:defRPr>
            </a:lvl1pPr>
            <a:lvl2pPr marL="0" marR="0" lvl="1" indent="0" algn="r">
              <a:spcBef>
                <a:spcPts val="0"/>
              </a:spcBef>
              <a:buNone/>
              <a:defRPr sz="1200" b="0">
                <a:solidFill>
                  <a:srgbClr val="888888"/>
                </a:solidFill>
                <a:latin typeface="Arial"/>
                <a:ea typeface="Arial"/>
                <a:cs typeface="Arial"/>
                <a:sym typeface="Arial"/>
              </a:defRPr>
            </a:lvl2pPr>
            <a:lvl3pPr marL="0" marR="0" lvl="2" indent="0" algn="r">
              <a:spcBef>
                <a:spcPts val="0"/>
              </a:spcBef>
              <a:buNone/>
              <a:defRPr sz="1200" b="0">
                <a:solidFill>
                  <a:srgbClr val="888888"/>
                </a:solidFill>
                <a:latin typeface="Arial"/>
                <a:ea typeface="Arial"/>
                <a:cs typeface="Arial"/>
                <a:sym typeface="Arial"/>
              </a:defRPr>
            </a:lvl3pPr>
            <a:lvl4pPr marL="0" marR="0" lvl="3" indent="0" algn="r">
              <a:spcBef>
                <a:spcPts val="0"/>
              </a:spcBef>
              <a:buNone/>
              <a:defRPr sz="1200" b="0">
                <a:solidFill>
                  <a:srgbClr val="888888"/>
                </a:solidFill>
                <a:latin typeface="Arial"/>
                <a:ea typeface="Arial"/>
                <a:cs typeface="Arial"/>
                <a:sym typeface="Arial"/>
              </a:defRPr>
            </a:lvl4pPr>
            <a:lvl5pPr marL="0" marR="0" lvl="4" indent="0" algn="r">
              <a:spcBef>
                <a:spcPts val="0"/>
              </a:spcBef>
              <a:buNone/>
              <a:defRPr sz="1200" b="0">
                <a:solidFill>
                  <a:srgbClr val="888888"/>
                </a:solidFill>
                <a:latin typeface="Arial"/>
                <a:ea typeface="Arial"/>
                <a:cs typeface="Arial"/>
                <a:sym typeface="Arial"/>
              </a:defRPr>
            </a:lvl5pPr>
            <a:lvl6pPr marL="0" marR="0" lvl="5" indent="0" algn="r">
              <a:spcBef>
                <a:spcPts val="0"/>
              </a:spcBef>
              <a:buNone/>
              <a:defRPr sz="1200" b="0">
                <a:solidFill>
                  <a:srgbClr val="888888"/>
                </a:solidFill>
                <a:latin typeface="Arial"/>
                <a:ea typeface="Arial"/>
                <a:cs typeface="Arial"/>
                <a:sym typeface="Arial"/>
              </a:defRPr>
            </a:lvl6pPr>
            <a:lvl7pPr marL="0" marR="0" lvl="6" indent="0" algn="r">
              <a:spcBef>
                <a:spcPts val="0"/>
              </a:spcBef>
              <a:buNone/>
              <a:defRPr sz="1200" b="0">
                <a:solidFill>
                  <a:srgbClr val="888888"/>
                </a:solidFill>
                <a:latin typeface="Arial"/>
                <a:ea typeface="Arial"/>
                <a:cs typeface="Arial"/>
                <a:sym typeface="Arial"/>
              </a:defRPr>
            </a:lvl7pPr>
            <a:lvl8pPr marL="0" marR="0" lvl="7" indent="0" algn="r">
              <a:spcBef>
                <a:spcPts val="0"/>
              </a:spcBef>
              <a:buNone/>
              <a:defRPr sz="1200" b="0">
                <a:solidFill>
                  <a:srgbClr val="888888"/>
                </a:solidFill>
                <a:latin typeface="Arial"/>
                <a:ea typeface="Arial"/>
                <a:cs typeface="Arial"/>
                <a:sym typeface="Arial"/>
              </a:defRPr>
            </a:lvl8pPr>
            <a:lvl9pPr marL="0" marR="0" lvl="8" indent="0" algn="r">
              <a:spcBef>
                <a:spcPts val="0"/>
              </a:spcBef>
              <a:buNone/>
              <a:defRPr sz="1200" b="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4"/>
          <p:cNvSpPr txBox="1">
            <a:spLocks noGrp="1"/>
          </p:cNvSpPr>
          <p:nvPr>
            <p:ph type="title"/>
          </p:nvPr>
        </p:nvSpPr>
        <p:spPr>
          <a:xfrm>
            <a:off x="838200" y="365128"/>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4"/>
          <p:cNvSpPr txBox="1">
            <a:spLocks noGrp="1"/>
          </p:cNvSpPr>
          <p:nvPr>
            <p:ph type="body" idx="1"/>
          </p:nvPr>
        </p:nvSpPr>
        <p:spPr>
          <a:xfrm>
            <a:off x="838200" y="1825625"/>
            <a:ext cx="5181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4"/>
          <p:cNvSpPr txBox="1">
            <a:spLocks noGrp="1"/>
          </p:cNvSpPr>
          <p:nvPr>
            <p:ph type="body" idx="2"/>
          </p:nvPr>
        </p:nvSpPr>
        <p:spPr>
          <a:xfrm>
            <a:off x="6172200" y="1825625"/>
            <a:ext cx="5181600" cy="435133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4"/>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4"/>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4"/>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5"/>
          <p:cNvSpPr txBox="1">
            <a:spLocks noGrp="1"/>
          </p:cNvSpPr>
          <p:nvPr>
            <p:ph type="title"/>
          </p:nvPr>
        </p:nvSpPr>
        <p:spPr>
          <a:xfrm>
            <a:off x="839788" y="365128"/>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5"/>
          <p:cNvSpPr txBox="1">
            <a:spLocks noGrp="1"/>
          </p:cNvSpPr>
          <p:nvPr>
            <p:ph type="body" idx="1"/>
          </p:nvPr>
        </p:nvSpPr>
        <p:spPr>
          <a:xfrm>
            <a:off x="839791" y="1681163"/>
            <a:ext cx="5157787" cy="823912"/>
          </a:xfrm>
          <a:prstGeom prst="rect">
            <a:avLst/>
          </a:prstGeom>
          <a:noFill/>
          <a:ln>
            <a:noFill/>
          </a:ln>
        </p:spPr>
        <p:txBody>
          <a:bodyPr spcFirstLastPara="1" wrap="square" lIns="91375" tIns="45675" rIns="91375" bIns="45675"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5"/>
          <p:cNvSpPr txBox="1">
            <a:spLocks noGrp="1"/>
          </p:cNvSpPr>
          <p:nvPr>
            <p:ph type="body" idx="2"/>
          </p:nvPr>
        </p:nvSpPr>
        <p:spPr>
          <a:xfrm>
            <a:off x="839791" y="2505075"/>
            <a:ext cx="5157787" cy="368458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5"/>
          <p:cNvSpPr txBox="1">
            <a:spLocks noGrp="1"/>
          </p:cNvSpPr>
          <p:nvPr>
            <p:ph type="body" idx="3"/>
          </p:nvPr>
        </p:nvSpPr>
        <p:spPr>
          <a:xfrm>
            <a:off x="6172200" y="1681163"/>
            <a:ext cx="5183188" cy="823912"/>
          </a:xfrm>
          <a:prstGeom prst="rect">
            <a:avLst/>
          </a:prstGeom>
          <a:noFill/>
          <a:ln>
            <a:noFill/>
          </a:ln>
        </p:spPr>
        <p:txBody>
          <a:bodyPr spcFirstLastPara="1" wrap="square" lIns="91375" tIns="45675" rIns="91375" bIns="45675"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5"/>
          <p:cNvSpPr txBox="1">
            <a:spLocks noGrp="1"/>
          </p:cNvSpPr>
          <p:nvPr>
            <p:ph type="body" idx="4"/>
          </p:nvPr>
        </p:nvSpPr>
        <p:spPr>
          <a:xfrm>
            <a:off x="6172200" y="2505075"/>
            <a:ext cx="5183188" cy="3684588"/>
          </a:xfrm>
          <a:prstGeom prst="rect">
            <a:avLst/>
          </a:prstGeom>
          <a:noFill/>
          <a:ln>
            <a:noFill/>
          </a:ln>
        </p:spPr>
        <p:txBody>
          <a:bodyPr spcFirstLastPara="1" wrap="square" lIns="91375" tIns="45675" rIns="91375" bIns="45675"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5"/>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5"/>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5"/>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6"/>
          <p:cNvSpPr txBox="1">
            <a:spLocks noGrp="1"/>
          </p:cNvSpPr>
          <p:nvPr>
            <p:ph type="title"/>
          </p:nvPr>
        </p:nvSpPr>
        <p:spPr>
          <a:xfrm>
            <a:off x="838200" y="365128"/>
            <a:ext cx="10515600" cy="1325563"/>
          </a:xfrm>
          <a:prstGeom prst="rect">
            <a:avLst/>
          </a:prstGeom>
          <a:noFill/>
          <a:ln>
            <a:noFill/>
          </a:ln>
        </p:spPr>
        <p:txBody>
          <a:bodyPr spcFirstLastPara="1" wrap="square" lIns="91375" tIns="45675" rIns="91375" bIns="456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66"/>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6"/>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6"/>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67"/>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7"/>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7"/>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68"/>
          <p:cNvSpPr txBox="1">
            <a:spLocks noGrp="1"/>
          </p:cNvSpPr>
          <p:nvPr>
            <p:ph type="title"/>
          </p:nvPr>
        </p:nvSpPr>
        <p:spPr>
          <a:xfrm>
            <a:off x="839791" y="457200"/>
            <a:ext cx="3932237" cy="1600200"/>
          </a:xfrm>
          <a:prstGeom prst="rect">
            <a:avLst/>
          </a:prstGeom>
          <a:noFill/>
          <a:ln>
            <a:noFill/>
          </a:ln>
        </p:spPr>
        <p:txBody>
          <a:bodyPr spcFirstLastPara="1" wrap="square" lIns="91375" tIns="45675" rIns="91375" bIns="45675"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8"/>
          <p:cNvSpPr txBox="1">
            <a:spLocks noGrp="1"/>
          </p:cNvSpPr>
          <p:nvPr>
            <p:ph type="body" idx="1"/>
          </p:nvPr>
        </p:nvSpPr>
        <p:spPr>
          <a:xfrm>
            <a:off x="5183188" y="987428"/>
            <a:ext cx="6172200" cy="4873625"/>
          </a:xfrm>
          <a:prstGeom prst="rect">
            <a:avLst/>
          </a:prstGeom>
          <a:noFill/>
          <a:ln>
            <a:noFill/>
          </a:ln>
        </p:spPr>
        <p:txBody>
          <a:bodyPr spcFirstLastPara="1" wrap="square" lIns="91375" tIns="45675" rIns="91375" bIns="45675"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68"/>
          <p:cNvSpPr txBox="1">
            <a:spLocks noGrp="1"/>
          </p:cNvSpPr>
          <p:nvPr>
            <p:ph type="body" idx="2"/>
          </p:nvPr>
        </p:nvSpPr>
        <p:spPr>
          <a:xfrm>
            <a:off x="839791" y="2057400"/>
            <a:ext cx="3932237" cy="3811588"/>
          </a:xfrm>
          <a:prstGeom prst="rect">
            <a:avLst/>
          </a:prstGeom>
          <a:noFill/>
          <a:ln>
            <a:noFill/>
          </a:ln>
        </p:spPr>
        <p:txBody>
          <a:bodyPr spcFirstLastPara="1" wrap="square" lIns="91375" tIns="45675" rIns="91375" bIns="45675"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68"/>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8"/>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8"/>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25882"/>
          </a:schemeClr>
        </a:solidFill>
        <a:effectLst/>
      </p:bgPr>
    </p:bg>
    <p:spTree>
      <p:nvGrpSpPr>
        <p:cNvPr id="1" name="Shape 9"/>
        <p:cNvGrpSpPr/>
        <p:nvPr/>
      </p:nvGrpSpPr>
      <p:grpSpPr>
        <a:xfrm>
          <a:off x="0" y="0"/>
          <a:ext cx="0" cy="0"/>
          <a:chOff x="0" y="0"/>
          <a:chExt cx="0" cy="0"/>
        </a:xfrm>
      </p:grpSpPr>
      <p:sp>
        <p:nvSpPr>
          <p:cNvPr id="10" name="Google Shape;10;p50"/>
          <p:cNvSpPr/>
          <p:nvPr/>
        </p:nvSpPr>
        <p:spPr>
          <a:xfrm>
            <a:off x="0" y="0"/>
            <a:ext cx="12192000" cy="6858000"/>
          </a:xfrm>
          <a:prstGeom prst="rect">
            <a:avLst/>
          </a:prstGeom>
          <a:noFill/>
          <a:ln>
            <a:noFill/>
          </a:ln>
        </p:spPr>
        <p:txBody>
          <a:bodyPr spcFirstLastPara="1" wrap="square" lIns="45675" tIns="22825" rIns="45675" bIns="22825" anchor="ctr" anchorCtr="0">
            <a:noAutofit/>
          </a:bodyPr>
          <a:lstStyle/>
          <a:p>
            <a:pPr marL="0" marR="0" lvl="0" indent="0" algn="ctr" rtl="0">
              <a:spcBef>
                <a:spcPts val="0"/>
              </a:spcBef>
              <a:spcAft>
                <a:spcPts val="0"/>
              </a:spcAft>
              <a:buNone/>
            </a:pPr>
            <a:endParaRPr sz="21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52"/>
          <p:cNvSpPr txBox="1">
            <a:spLocks noGrp="1"/>
          </p:cNvSpPr>
          <p:nvPr>
            <p:ph type="title"/>
          </p:nvPr>
        </p:nvSpPr>
        <p:spPr>
          <a:xfrm>
            <a:off x="838200" y="365128"/>
            <a:ext cx="10515600" cy="1325563"/>
          </a:xfrm>
          <a:prstGeom prst="rect">
            <a:avLst/>
          </a:prstGeom>
          <a:noFill/>
          <a:ln>
            <a:noFill/>
          </a:ln>
        </p:spPr>
        <p:txBody>
          <a:bodyPr spcFirstLastPara="1" wrap="square" lIns="91375" tIns="45675" rIns="91375" bIns="45675"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52"/>
          <p:cNvSpPr txBox="1">
            <a:spLocks noGrp="1"/>
          </p:cNvSpPr>
          <p:nvPr>
            <p:ph type="body" idx="1"/>
          </p:nvPr>
        </p:nvSpPr>
        <p:spPr>
          <a:xfrm>
            <a:off x="838200" y="1825625"/>
            <a:ext cx="10515600" cy="4351338"/>
          </a:xfrm>
          <a:prstGeom prst="rect">
            <a:avLst/>
          </a:prstGeom>
          <a:noFill/>
          <a:ln>
            <a:noFill/>
          </a:ln>
        </p:spPr>
        <p:txBody>
          <a:bodyPr spcFirstLastPara="1" wrap="square" lIns="91375" tIns="45675" rIns="91375" bIns="45675"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52"/>
          <p:cNvSpPr txBox="1">
            <a:spLocks noGrp="1"/>
          </p:cNvSpPr>
          <p:nvPr>
            <p:ph type="dt" idx="10"/>
          </p:nvPr>
        </p:nvSpPr>
        <p:spPr>
          <a:xfrm>
            <a:off x="838200" y="6356353"/>
            <a:ext cx="2743200" cy="365125"/>
          </a:xfrm>
          <a:prstGeom prst="rect">
            <a:avLst/>
          </a:prstGeom>
          <a:noFill/>
          <a:ln>
            <a:noFill/>
          </a:ln>
        </p:spPr>
        <p:txBody>
          <a:bodyPr spcFirstLastPara="1" wrap="square" lIns="91375" tIns="45675" rIns="91375" bIns="4567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52"/>
          <p:cNvSpPr txBox="1">
            <a:spLocks noGrp="1"/>
          </p:cNvSpPr>
          <p:nvPr>
            <p:ph type="ftr" idx="11"/>
          </p:nvPr>
        </p:nvSpPr>
        <p:spPr>
          <a:xfrm>
            <a:off x="4038600" y="6356353"/>
            <a:ext cx="4114800" cy="365125"/>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52"/>
          <p:cNvSpPr txBox="1">
            <a:spLocks noGrp="1"/>
          </p:cNvSpPr>
          <p:nvPr>
            <p:ph type="sldNum" idx="12"/>
          </p:nvPr>
        </p:nvSpPr>
        <p:spPr>
          <a:xfrm>
            <a:off x="8610600" y="6356353"/>
            <a:ext cx="2743200" cy="365125"/>
          </a:xfrm>
          <a:prstGeom prst="rect">
            <a:avLst/>
          </a:prstGeom>
          <a:noFill/>
          <a:ln>
            <a:noFill/>
          </a:ln>
        </p:spPr>
        <p:txBody>
          <a:bodyPr spcFirstLastPara="1" wrap="square" lIns="91375" tIns="45675" rIns="91375" bIns="456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54"/>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54"/>
          <p:cNvSpPr txBox="1">
            <a:spLocks noGrp="1"/>
          </p:cNvSpPr>
          <p:nvPr>
            <p:ph type="body" idx="1"/>
          </p:nvPr>
        </p:nvSpPr>
        <p:spPr>
          <a:xfrm>
            <a:off x="838200" y="1825625"/>
            <a:ext cx="10515600" cy="4351338"/>
          </a:xfrm>
          <a:prstGeom prst="rect">
            <a:avLst/>
          </a:prstGeom>
          <a:noFill/>
          <a:ln>
            <a:noFill/>
          </a:ln>
        </p:spPr>
        <p:txBody>
          <a:bodyPr spcFirstLastPara="1" wrap="square" lIns="91375" tIns="45675" rIns="91375" bIns="45675"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54"/>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54"/>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54"/>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58"/>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58"/>
          <p:cNvSpPr txBox="1">
            <a:spLocks noGrp="1"/>
          </p:cNvSpPr>
          <p:nvPr>
            <p:ph type="body" idx="1"/>
          </p:nvPr>
        </p:nvSpPr>
        <p:spPr>
          <a:xfrm>
            <a:off x="838200" y="1825625"/>
            <a:ext cx="10515600" cy="4351338"/>
          </a:xfrm>
          <a:prstGeom prst="rect">
            <a:avLst/>
          </a:prstGeom>
          <a:noFill/>
          <a:ln>
            <a:noFill/>
          </a:ln>
        </p:spPr>
        <p:txBody>
          <a:bodyPr spcFirstLastPara="1" wrap="square" lIns="91375" tIns="45675" rIns="91375" bIns="45675"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58"/>
          <p:cNvSpPr txBox="1">
            <a:spLocks noGrp="1"/>
          </p:cNvSpPr>
          <p:nvPr>
            <p:ph type="dt" idx="10"/>
          </p:nvPr>
        </p:nvSpPr>
        <p:spPr>
          <a:xfrm>
            <a:off x="838200" y="6356355"/>
            <a:ext cx="2743200" cy="365125"/>
          </a:xfrm>
          <a:prstGeom prst="rect">
            <a:avLst/>
          </a:prstGeom>
          <a:noFill/>
          <a:ln>
            <a:noFill/>
          </a:ln>
        </p:spPr>
        <p:txBody>
          <a:bodyPr spcFirstLastPara="1" wrap="square" lIns="91375" tIns="45675" rIns="91375" bIns="4567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58"/>
          <p:cNvSpPr txBox="1">
            <a:spLocks noGrp="1"/>
          </p:cNvSpPr>
          <p:nvPr>
            <p:ph type="ftr" idx="11"/>
          </p:nvPr>
        </p:nvSpPr>
        <p:spPr>
          <a:xfrm>
            <a:off x="4038600" y="6356355"/>
            <a:ext cx="4114800" cy="365125"/>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58"/>
          <p:cNvSpPr txBox="1">
            <a:spLocks noGrp="1"/>
          </p:cNvSpPr>
          <p:nvPr>
            <p:ph type="sldNum" idx="12"/>
          </p:nvPr>
        </p:nvSpPr>
        <p:spPr>
          <a:xfrm>
            <a:off x="8610600" y="6356355"/>
            <a:ext cx="2743200" cy="365125"/>
          </a:xfrm>
          <a:prstGeom prst="rect">
            <a:avLst/>
          </a:prstGeom>
          <a:noFill/>
          <a:ln>
            <a:noFill/>
          </a:ln>
        </p:spPr>
        <p:txBody>
          <a:bodyPr spcFirstLastPara="1" wrap="square" lIns="91375" tIns="45675" rIns="91375" bIns="456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240"/>
        <p:cNvGrpSpPr/>
        <p:nvPr/>
      </p:nvGrpSpPr>
      <p:grpSpPr>
        <a:xfrm>
          <a:off x="0" y="0"/>
          <a:ext cx="0" cy="0"/>
          <a:chOff x="0" y="0"/>
          <a:chExt cx="0" cy="0"/>
        </a:xfrm>
      </p:grpSpPr>
      <p:sp>
        <p:nvSpPr>
          <p:cNvPr id="241" name="Google Shape;241;p60"/>
          <p:cNvSpPr txBox="1">
            <a:spLocks noGrp="1"/>
          </p:cNvSpPr>
          <p:nvPr>
            <p:ph type="title"/>
          </p:nvPr>
        </p:nvSpPr>
        <p:spPr>
          <a:xfrm>
            <a:off x="609600" y="274638"/>
            <a:ext cx="10972800" cy="1143000"/>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2" name="Google Shape;242;p60"/>
          <p:cNvSpPr txBox="1">
            <a:spLocks noGrp="1"/>
          </p:cNvSpPr>
          <p:nvPr>
            <p:ph type="body" idx="1"/>
          </p:nvPr>
        </p:nvSpPr>
        <p:spPr>
          <a:xfrm>
            <a:off x="609600" y="1600204"/>
            <a:ext cx="10972800" cy="4525963"/>
          </a:xfrm>
          <a:prstGeom prst="rect">
            <a:avLst/>
          </a:prstGeom>
          <a:noFill/>
          <a:ln>
            <a:noFill/>
          </a:ln>
        </p:spPr>
        <p:txBody>
          <a:bodyPr spcFirstLastPara="1" wrap="square" lIns="91375" tIns="45675" rIns="91375" bIns="4567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Google Shape;243;p60"/>
          <p:cNvSpPr txBox="1">
            <a:spLocks noGrp="1"/>
          </p:cNvSpPr>
          <p:nvPr>
            <p:ph type="dt" idx="10"/>
          </p:nvPr>
        </p:nvSpPr>
        <p:spPr>
          <a:xfrm>
            <a:off x="609600" y="6356354"/>
            <a:ext cx="2844800" cy="365125"/>
          </a:xfrm>
          <a:prstGeom prst="rect">
            <a:avLst/>
          </a:prstGeom>
          <a:noFill/>
          <a:ln>
            <a:noFill/>
          </a:ln>
        </p:spPr>
        <p:txBody>
          <a:bodyPr spcFirstLastPara="1" wrap="square" lIns="91375" tIns="45675" rIns="91375" bIns="45675" anchor="ctr" anchorCtr="0">
            <a:noAutofit/>
          </a:bodyPr>
          <a:lstStyle>
            <a:lvl1pPr marR="0" lvl="0" algn="l" rtl="0">
              <a:spcBef>
                <a:spcPts val="0"/>
              </a:spcBef>
              <a:spcAft>
                <a:spcPts val="0"/>
              </a:spcAft>
              <a:buSzPts val="1400"/>
              <a:buNone/>
              <a:defRPr sz="1200" b="1">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4" name="Google Shape;244;p60"/>
          <p:cNvSpPr txBox="1">
            <a:spLocks noGrp="1"/>
          </p:cNvSpPr>
          <p:nvPr>
            <p:ph type="ftr" idx="11"/>
          </p:nvPr>
        </p:nvSpPr>
        <p:spPr>
          <a:xfrm>
            <a:off x="4165600" y="6356354"/>
            <a:ext cx="3860800" cy="365125"/>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SzPts val="1400"/>
              <a:buNone/>
              <a:defRPr sz="1200" b="1">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5" name="Google Shape;245;p60"/>
          <p:cNvSpPr txBox="1">
            <a:spLocks noGrp="1"/>
          </p:cNvSpPr>
          <p:nvPr>
            <p:ph type="sldNum" idx="12"/>
          </p:nvPr>
        </p:nvSpPr>
        <p:spPr>
          <a:xfrm>
            <a:off x="8737600" y="6356354"/>
            <a:ext cx="2844800" cy="365125"/>
          </a:xfrm>
          <a:prstGeom prst="rect">
            <a:avLst/>
          </a:prstGeom>
          <a:noFill/>
          <a:ln>
            <a:noFill/>
          </a:ln>
        </p:spPr>
        <p:txBody>
          <a:bodyPr spcFirstLastPara="1" wrap="square" lIns="91375" tIns="45675" rIns="91375" bIns="45675" anchor="ctr" anchorCtr="0">
            <a:noAutofit/>
          </a:bodyPr>
          <a:lstStyle>
            <a:lvl1pPr marL="0" marR="0" lvl="0" indent="0" algn="r" rtl="0">
              <a:spcBef>
                <a:spcPts val="0"/>
              </a:spcBef>
              <a:spcAft>
                <a:spcPts val="0"/>
              </a:spcAft>
              <a:buNone/>
              <a:defRPr sz="1200" b="1">
                <a:solidFill>
                  <a:srgbClr val="888888"/>
                </a:solidFill>
                <a:latin typeface="Arial"/>
                <a:ea typeface="Arial"/>
                <a:cs typeface="Arial"/>
                <a:sym typeface="Arial"/>
              </a:defRPr>
            </a:lvl1pPr>
            <a:lvl2pPr marL="0" marR="0" lvl="1" indent="0" algn="r" rtl="0">
              <a:spcBef>
                <a:spcPts val="0"/>
              </a:spcBef>
              <a:spcAft>
                <a:spcPts val="0"/>
              </a:spcAft>
              <a:buNone/>
              <a:defRPr sz="1200" b="1">
                <a:solidFill>
                  <a:srgbClr val="888888"/>
                </a:solidFill>
                <a:latin typeface="Arial"/>
                <a:ea typeface="Arial"/>
                <a:cs typeface="Arial"/>
                <a:sym typeface="Arial"/>
              </a:defRPr>
            </a:lvl2pPr>
            <a:lvl3pPr marL="0" marR="0" lvl="2" indent="0" algn="r" rtl="0">
              <a:spcBef>
                <a:spcPts val="0"/>
              </a:spcBef>
              <a:spcAft>
                <a:spcPts val="0"/>
              </a:spcAft>
              <a:buNone/>
              <a:defRPr sz="1200" b="1">
                <a:solidFill>
                  <a:srgbClr val="888888"/>
                </a:solidFill>
                <a:latin typeface="Arial"/>
                <a:ea typeface="Arial"/>
                <a:cs typeface="Arial"/>
                <a:sym typeface="Arial"/>
              </a:defRPr>
            </a:lvl3pPr>
            <a:lvl4pPr marL="0" marR="0" lvl="3" indent="0" algn="r" rtl="0">
              <a:spcBef>
                <a:spcPts val="0"/>
              </a:spcBef>
              <a:spcAft>
                <a:spcPts val="0"/>
              </a:spcAft>
              <a:buNone/>
              <a:defRPr sz="1200" b="1">
                <a:solidFill>
                  <a:srgbClr val="888888"/>
                </a:solidFill>
                <a:latin typeface="Arial"/>
                <a:ea typeface="Arial"/>
                <a:cs typeface="Arial"/>
                <a:sym typeface="Arial"/>
              </a:defRPr>
            </a:lvl4pPr>
            <a:lvl5pPr marL="0" marR="0" lvl="4" indent="0" algn="r" rtl="0">
              <a:spcBef>
                <a:spcPts val="0"/>
              </a:spcBef>
              <a:spcAft>
                <a:spcPts val="0"/>
              </a:spcAft>
              <a:buNone/>
              <a:defRPr sz="1200" b="1">
                <a:solidFill>
                  <a:srgbClr val="888888"/>
                </a:solidFill>
                <a:latin typeface="Arial"/>
                <a:ea typeface="Arial"/>
                <a:cs typeface="Arial"/>
                <a:sym typeface="Arial"/>
              </a:defRPr>
            </a:lvl5pPr>
            <a:lvl6pPr marL="0" marR="0" lvl="5" indent="0" algn="r" rtl="0">
              <a:spcBef>
                <a:spcPts val="0"/>
              </a:spcBef>
              <a:spcAft>
                <a:spcPts val="0"/>
              </a:spcAft>
              <a:buNone/>
              <a:defRPr sz="1200" b="1">
                <a:solidFill>
                  <a:srgbClr val="888888"/>
                </a:solidFill>
                <a:latin typeface="Arial"/>
                <a:ea typeface="Arial"/>
                <a:cs typeface="Arial"/>
                <a:sym typeface="Arial"/>
              </a:defRPr>
            </a:lvl6pPr>
            <a:lvl7pPr marL="0" marR="0" lvl="6" indent="0" algn="r" rtl="0">
              <a:spcBef>
                <a:spcPts val="0"/>
              </a:spcBef>
              <a:spcAft>
                <a:spcPts val="0"/>
              </a:spcAft>
              <a:buNone/>
              <a:defRPr sz="1200" b="1">
                <a:solidFill>
                  <a:srgbClr val="888888"/>
                </a:solidFill>
                <a:latin typeface="Arial"/>
                <a:ea typeface="Arial"/>
                <a:cs typeface="Arial"/>
                <a:sym typeface="Arial"/>
              </a:defRPr>
            </a:lvl7pPr>
            <a:lvl8pPr marL="0" marR="0" lvl="7" indent="0" algn="r" rtl="0">
              <a:spcBef>
                <a:spcPts val="0"/>
              </a:spcBef>
              <a:spcAft>
                <a:spcPts val="0"/>
              </a:spcAft>
              <a:buNone/>
              <a:defRPr sz="1200" b="1">
                <a:solidFill>
                  <a:srgbClr val="888888"/>
                </a:solidFill>
                <a:latin typeface="Arial"/>
                <a:ea typeface="Arial"/>
                <a:cs typeface="Arial"/>
                <a:sym typeface="Arial"/>
              </a:defRPr>
            </a:lvl8pPr>
            <a:lvl9pPr marL="0" marR="0" lvl="8" indent="0" algn="r" rtl="0">
              <a:spcBef>
                <a:spcPts val="0"/>
              </a:spcBef>
              <a:spcAft>
                <a:spcPts val="0"/>
              </a:spcAft>
              <a:buNone/>
              <a:defRPr sz="1200" b="1">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wheel spokes="8"/>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B&#236;nh%20Ng&#244;%20&#272;&#7841;i%20Chi&#7871;n%20_%20Ti&#7873;n%20Truy&#7879;n.mp4"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18" Type="http://schemas.openxmlformats.org/officeDocument/2006/relationships/slide" Target="slide6.xml"/><Relationship Id="rId26" Type="http://schemas.openxmlformats.org/officeDocument/2006/relationships/image" Target="../media/image20.png"/><Relationship Id="rId3" Type="http://schemas.openxmlformats.org/officeDocument/2006/relationships/image" Target="../media/image3.jpg"/><Relationship Id="rId21"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2.gif"/><Relationship Id="rId17" Type="http://schemas.openxmlformats.org/officeDocument/2006/relationships/image" Target="../media/image15.png"/><Relationship Id="rId25"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slide" Target="slide7.xml"/><Relationship Id="rId29"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gif"/><Relationship Id="rId24" Type="http://schemas.openxmlformats.org/officeDocument/2006/relationships/slide" Target="slide9.xml"/><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3.xml"/><Relationship Id="rId22" Type="http://schemas.openxmlformats.org/officeDocument/2006/relationships/slide" Target="slide8.xml"/><Relationship Id="rId27" Type="http://schemas.openxmlformats.org/officeDocument/2006/relationships/image" Target="../media/image21.gif"/><Relationship Id="rId30"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5.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5.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Ch&#7845;t%20&#273;&#7897;c%20da%20cam%20v&#224;%20quy&#7873;n%20s&#7889;ng%20con%20ng&#432;&#7901;i%20-%20Ti&#7871;ng%20Vi&#7879;t.mp4" TargetMode="Externa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5.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25.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25.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hyperlink" Target="../../KH&#193;T%20V&#7884;NG%20NON%20S&#212;NG%20%20%20T&#7852;P%20182%20%20V&#7908;%20&#193;N%20L&#7878;%20CHI%20VI&#202;N.mp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2F2F2">
            <a:alpha val="68627"/>
          </a:srgbClr>
        </a:solidFill>
        <a:effectLst/>
      </p:bgPr>
    </p:bg>
    <p:spTree>
      <p:nvGrpSpPr>
        <p:cNvPr id="1" name="Shape 318"/>
        <p:cNvGrpSpPr/>
        <p:nvPr/>
      </p:nvGrpSpPr>
      <p:grpSpPr>
        <a:xfrm>
          <a:off x="0" y="0"/>
          <a:ext cx="0" cy="0"/>
          <a:chOff x="0" y="0"/>
          <a:chExt cx="0" cy="0"/>
        </a:xfrm>
      </p:grpSpPr>
      <p:pic>
        <p:nvPicPr>
          <p:cNvPr id="319" name="Google Shape;319;p1" descr="Blue flowers PNG and PSD | Flower border, Flower drawing, Clip art borders"/>
          <p:cNvPicPr preferRelativeResize="0"/>
          <p:nvPr/>
        </p:nvPicPr>
        <p:blipFill rotWithShape="1">
          <a:blip r:embed="rId3">
            <a:alphaModFix/>
          </a:blip>
          <a:srcRect/>
          <a:stretch/>
        </p:blipFill>
        <p:spPr>
          <a:xfrm>
            <a:off x="5995727" y="1241946"/>
            <a:ext cx="6157384" cy="5616054"/>
          </a:xfrm>
          <a:prstGeom prst="rect">
            <a:avLst/>
          </a:prstGeom>
          <a:noFill/>
          <a:ln>
            <a:noFill/>
          </a:ln>
        </p:spPr>
      </p:pic>
      <p:pic>
        <p:nvPicPr>
          <p:cNvPr id="320" name="Google Shape;320;p1" descr="Blue flowers PNG and PSD | Flower border, Flower drawing, Clip art borders"/>
          <p:cNvPicPr preferRelativeResize="0"/>
          <p:nvPr/>
        </p:nvPicPr>
        <p:blipFill rotWithShape="1">
          <a:blip r:embed="rId3">
            <a:alphaModFix/>
          </a:blip>
          <a:srcRect/>
          <a:stretch/>
        </p:blipFill>
        <p:spPr>
          <a:xfrm rot="10800000">
            <a:off x="29365" y="11824"/>
            <a:ext cx="5990445" cy="5815770"/>
          </a:xfrm>
          <a:prstGeom prst="rect">
            <a:avLst/>
          </a:prstGeom>
          <a:noFill/>
          <a:ln>
            <a:noFill/>
          </a:ln>
        </p:spPr>
      </p:pic>
      <p:pic>
        <p:nvPicPr>
          <p:cNvPr id="321" name="Google Shape;321;p1"/>
          <p:cNvPicPr preferRelativeResize="0"/>
          <p:nvPr/>
        </p:nvPicPr>
        <p:blipFill rotWithShape="1">
          <a:blip r:embed="rId4">
            <a:alphaModFix/>
          </a:blip>
          <a:srcRect/>
          <a:stretch/>
        </p:blipFill>
        <p:spPr>
          <a:xfrm>
            <a:off x="1045233" y="1958183"/>
            <a:ext cx="10094392" cy="32615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0"/>
          <p:cNvSpPr txBox="1">
            <a:spLocks noGrp="1"/>
          </p:cNvSpPr>
          <p:nvPr>
            <p:ph type="title"/>
          </p:nvPr>
        </p:nvSpPr>
        <p:spPr>
          <a:xfrm>
            <a:off x="838200" y="365129"/>
            <a:ext cx="10515600" cy="1325563"/>
          </a:xfrm>
          <a:prstGeom prst="rect">
            <a:avLst/>
          </a:prstGeom>
          <a:noFill/>
          <a:ln>
            <a:noFill/>
          </a:ln>
        </p:spPr>
        <p:txBody>
          <a:bodyPr spcFirstLastPara="1" wrap="square" lIns="91375" tIns="45675" rIns="91375" bIns="45675"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b="1" i="1">
                <a:latin typeface="Times New Roman"/>
                <a:ea typeface="Times New Roman"/>
                <a:cs typeface="Times New Roman"/>
                <a:sym typeface="Times New Roman"/>
              </a:rPr>
              <a:t>Phần 2. Tác phẩm</a:t>
            </a:r>
            <a:endParaRPr b="1" i="1">
              <a:latin typeface="Times New Roman"/>
              <a:ea typeface="Times New Roman"/>
              <a:cs typeface="Times New Roman"/>
              <a:sym typeface="Times New Roman"/>
            </a:endParaRPr>
          </a:p>
        </p:txBody>
      </p:sp>
      <p:sp>
        <p:nvSpPr>
          <p:cNvPr id="409" name="Google Shape;409;p10"/>
          <p:cNvSpPr txBox="1">
            <a:spLocks noGrp="1"/>
          </p:cNvSpPr>
          <p:nvPr>
            <p:ph type="body" idx="1"/>
          </p:nvPr>
        </p:nvSpPr>
        <p:spPr>
          <a:xfrm>
            <a:off x="838200" y="1699497"/>
            <a:ext cx="10515600" cy="4351338"/>
          </a:xfrm>
          <a:prstGeom prst="rect">
            <a:avLst/>
          </a:prstGeom>
          <a:noFill/>
          <a:ln>
            <a:noFill/>
          </a:ln>
        </p:spPr>
        <p:txBody>
          <a:bodyPr spcFirstLastPara="1" wrap="square" lIns="91375" tIns="45675" rIns="91375" bIns="45675" anchor="t" anchorCtr="0">
            <a:normAutofit fontScale="92500" lnSpcReduction="10000"/>
          </a:bodyPr>
          <a:lstStyle/>
          <a:p>
            <a:pPr marL="571500" lvl="0" indent="-571500" algn="l" rtl="0">
              <a:lnSpc>
                <a:spcPct val="150000"/>
              </a:lnSpc>
              <a:spcBef>
                <a:spcPts val="0"/>
              </a:spcBef>
              <a:spcAft>
                <a:spcPts val="0"/>
              </a:spcAft>
              <a:buClr>
                <a:srgbClr val="833C0B"/>
              </a:buClr>
              <a:buSzPct val="100000"/>
              <a:buAutoNum type="romanUcPeriod"/>
            </a:pPr>
            <a:r>
              <a:rPr lang="en-US" sz="3600" b="1" i="1">
                <a:solidFill>
                  <a:srgbClr val="833C0B"/>
                </a:solidFill>
                <a:latin typeface="Times New Roman"/>
                <a:ea typeface="Times New Roman"/>
                <a:cs typeface="Times New Roman"/>
                <a:sym typeface="Times New Roman"/>
              </a:rPr>
              <a:t>Giới thiệu chung</a:t>
            </a:r>
            <a:endParaRPr sz="3600" b="1" i="1">
              <a:solidFill>
                <a:srgbClr val="833C0B"/>
              </a:solidFill>
              <a:latin typeface="Times New Roman"/>
              <a:ea typeface="Times New Roman"/>
              <a:cs typeface="Times New Roman"/>
              <a:sym typeface="Times New Roman"/>
            </a:endParaRPr>
          </a:p>
          <a:p>
            <a:pPr marL="571500" lvl="0" indent="-571500" algn="l" rtl="0">
              <a:lnSpc>
                <a:spcPct val="150000"/>
              </a:lnSpc>
              <a:spcBef>
                <a:spcPts val="1000"/>
              </a:spcBef>
              <a:spcAft>
                <a:spcPts val="0"/>
              </a:spcAft>
              <a:buClr>
                <a:srgbClr val="833C0B"/>
              </a:buClr>
              <a:buSzPct val="100000"/>
              <a:buAutoNum type="romanUcPeriod"/>
            </a:pPr>
            <a:r>
              <a:rPr lang="en-US" sz="3600" b="1" i="1">
                <a:solidFill>
                  <a:srgbClr val="833C0B"/>
                </a:solidFill>
                <a:latin typeface="Times New Roman"/>
                <a:ea typeface="Times New Roman"/>
                <a:cs typeface="Times New Roman"/>
                <a:sym typeface="Times New Roman"/>
              </a:rPr>
              <a:t>Đọc - hiểu văn bản</a:t>
            </a:r>
            <a:endParaRPr sz="3600" b="1" i="1">
              <a:solidFill>
                <a:srgbClr val="833C0B"/>
              </a:solidFill>
              <a:latin typeface="Times New Roman"/>
              <a:ea typeface="Times New Roman"/>
              <a:cs typeface="Times New Roman"/>
              <a:sym typeface="Times New Roman"/>
            </a:endParaRPr>
          </a:p>
          <a:p>
            <a:pPr marL="571500" lvl="0" indent="-571500" algn="l" rtl="0">
              <a:lnSpc>
                <a:spcPct val="150000"/>
              </a:lnSpc>
              <a:spcBef>
                <a:spcPts val="1000"/>
              </a:spcBef>
              <a:spcAft>
                <a:spcPts val="0"/>
              </a:spcAft>
              <a:buClr>
                <a:srgbClr val="833C0B"/>
              </a:buClr>
              <a:buSzPct val="100000"/>
              <a:buAutoNum type="romanUcPeriod"/>
            </a:pPr>
            <a:r>
              <a:rPr lang="en-US" sz="3600" b="1" i="1">
                <a:solidFill>
                  <a:srgbClr val="833C0B"/>
                </a:solidFill>
                <a:latin typeface="Times New Roman"/>
                <a:ea typeface="Times New Roman"/>
                <a:cs typeface="Times New Roman"/>
                <a:sym typeface="Times New Roman"/>
              </a:rPr>
              <a:t>Tổng kết</a:t>
            </a:r>
            <a:endParaRPr sz="3600" b="1" i="1">
              <a:solidFill>
                <a:srgbClr val="833C0B"/>
              </a:solidFill>
              <a:latin typeface="Times New Roman"/>
              <a:ea typeface="Times New Roman"/>
              <a:cs typeface="Times New Roman"/>
              <a:sym typeface="Times New Roman"/>
            </a:endParaRPr>
          </a:p>
          <a:p>
            <a:pPr marL="571500" lvl="0" indent="-571500" algn="l" rtl="0">
              <a:lnSpc>
                <a:spcPct val="150000"/>
              </a:lnSpc>
              <a:spcBef>
                <a:spcPts val="1000"/>
              </a:spcBef>
              <a:spcAft>
                <a:spcPts val="0"/>
              </a:spcAft>
              <a:buClr>
                <a:srgbClr val="833C0B"/>
              </a:buClr>
              <a:buSzPct val="100000"/>
              <a:buAutoNum type="romanUcPeriod"/>
            </a:pPr>
            <a:r>
              <a:rPr lang="en-US" sz="3600" b="1" i="1">
                <a:solidFill>
                  <a:srgbClr val="833C0B"/>
                </a:solidFill>
                <a:latin typeface="Times New Roman"/>
                <a:ea typeface="Times New Roman"/>
                <a:cs typeface="Times New Roman"/>
                <a:sym typeface="Times New Roman"/>
              </a:rPr>
              <a:t>Luyện tập</a:t>
            </a:r>
            <a:endParaRPr sz="3600" b="1" i="1">
              <a:solidFill>
                <a:srgbClr val="833C0B"/>
              </a:solidFill>
              <a:latin typeface="Times New Roman"/>
              <a:ea typeface="Times New Roman"/>
              <a:cs typeface="Times New Roman"/>
              <a:sym typeface="Times New Roman"/>
            </a:endParaRPr>
          </a:p>
          <a:p>
            <a:pPr marL="571500" lvl="0" indent="-571500" algn="l" rtl="0">
              <a:lnSpc>
                <a:spcPct val="150000"/>
              </a:lnSpc>
              <a:spcBef>
                <a:spcPts val="1000"/>
              </a:spcBef>
              <a:spcAft>
                <a:spcPts val="0"/>
              </a:spcAft>
              <a:buClr>
                <a:srgbClr val="833C0B"/>
              </a:buClr>
              <a:buSzPct val="100000"/>
              <a:buAutoNum type="romanUcPeriod"/>
            </a:pPr>
            <a:r>
              <a:rPr lang="en-US" sz="3600" b="1" i="1">
                <a:solidFill>
                  <a:srgbClr val="833C0B"/>
                </a:solidFill>
                <a:latin typeface="Times New Roman"/>
                <a:ea typeface="Times New Roman"/>
                <a:cs typeface="Times New Roman"/>
                <a:sym typeface="Times New Roman"/>
              </a:rPr>
              <a:t>Vận dụng</a:t>
            </a:r>
            <a:endParaRPr sz="3600" b="1" i="1">
              <a:solidFill>
                <a:srgbClr val="833C0B"/>
              </a:solidFill>
              <a:latin typeface="Times New Roman"/>
              <a:ea typeface="Times New Roman"/>
              <a:cs typeface="Times New Roman"/>
              <a:sym typeface="Times New Roman"/>
            </a:endParaRPr>
          </a:p>
        </p:txBody>
      </p:sp>
      <p:pic>
        <p:nvPicPr>
          <p:cNvPr id="410" name="Google Shape;410;p10" descr="Phân tích đoạn 2 bài thơ Bình Ngô Đại Cáo (Dàn ý + 5 mẫu) - Tin Tức Tiny"/>
          <p:cNvPicPr preferRelativeResize="0"/>
          <p:nvPr/>
        </p:nvPicPr>
        <p:blipFill rotWithShape="1">
          <a:blip r:embed="rId3">
            <a:alphaModFix/>
          </a:blip>
          <a:srcRect/>
          <a:stretch/>
        </p:blipFill>
        <p:spPr>
          <a:xfrm>
            <a:off x="6014543" y="2065282"/>
            <a:ext cx="5638801" cy="3326523"/>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5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20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xEl>
                                              <p:pRg st="0" end="0"/>
                                            </p:txEl>
                                          </p:spTgt>
                                        </p:tgtEl>
                                        <p:attrNameLst>
                                          <p:attrName>style.visibility</p:attrName>
                                        </p:attrNameLst>
                                      </p:cBhvr>
                                      <p:to>
                                        <p:strVal val="visible"/>
                                      </p:to>
                                    </p:set>
                                    <p:animEffect transition="in" filter="fade">
                                      <p:cBhvr>
                                        <p:cTn id="17" dur="500"/>
                                        <p:tgtEl>
                                          <p:spTgt spid="4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
                                            <p:txEl>
                                              <p:pRg st="1" end="1"/>
                                            </p:txEl>
                                          </p:spTgt>
                                        </p:tgtEl>
                                        <p:attrNameLst>
                                          <p:attrName>style.visibility</p:attrName>
                                        </p:attrNameLst>
                                      </p:cBhvr>
                                      <p:to>
                                        <p:strVal val="visible"/>
                                      </p:to>
                                    </p:set>
                                    <p:animEffect transition="in" filter="fade">
                                      <p:cBhvr>
                                        <p:cTn id="22" dur="500"/>
                                        <p:tgtEl>
                                          <p:spTgt spid="40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
                                            <p:txEl>
                                              <p:pRg st="2" end="2"/>
                                            </p:txEl>
                                          </p:spTgt>
                                        </p:tgtEl>
                                        <p:attrNameLst>
                                          <p:attrName>style.visibility</p:attrName>
                                        </p:attrNameLst>
                                      </p:cBhvr>
                                      <p:to>
                                        <p:strVal val="visible"/>
                                      </p:to>
                                    </p:set>
                                    <p:animEffect transition="in" filter="fade">
                                      <p:cBhvr>
                                        <p:cTn id="27" dur="500"/>
                                        <p:tgtEl>
                                          <p:spTgt spid="40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
                                            <p:txEl>
                                              <p:pRg st="3" end="3"/>
                                            </p:txEl>
                                          </p:spTgt>
                                        </p:tgtEl>
                                        <p:attrNameLst>
                                          <p:attrName>style.visibility</p:attrName>
                                        </p:attrNameLst>
                                      </p:cBhvr>
                                      <p:to>
                                        <p:strVal val="visible"/>
                                      </p:to>
                                    </p:set>
                                    <p:animEffect transition="in" filter="fade">
                                      <p:cBhvr>
                                        <p:cTn id="32" dur="500"/>
                                        <p:tgtEl>
                                          <p:spTgt spid="40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
                                            <p:txEl>
                                              <p:pRg st="4" end="4"/>
                                            </p:txEl>
                                          </p:spTgt>
                                        </p:tgtEl>
                                        <p:attrNameLst>
                                          <p:attrName>style.visibility</p:attrName>
                                        </p:attrNameLst>
                                      </p:cBhvr>
                                      <p:to>
                                        <p:strVal val="visible"/>
                                      </p:to>
                                    </p:set>
                                    <p:animEffect transition="in" filter="fade">
                                      <p:cBhvr>
                                        <p:cTn id="37" dur="500"/>
                                        <p:tgtEl>
                                          <p:spTgt spid="4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14"/>
        <p:cNvGrpSpPr/>
        <p:nvPr/>
      </p:nvGrpSpPr>
      <p:grpSpPr>
        <a:xfrm>
          <a:off x="0" y="0"/>
          <a:ext cx="0" cy="0"/>
          <a:chOff x="0" y="0"/>
          <a:chExt cx="0" cy="0"/>
        </a:xfrm>
      </p:grpSpPr>
      <p:sp>
        <p:nvSpPr>
          <p:cNvPr id="415" name="Google Shape;415;p11"/>
          <p:cNvSpPr txBox="1"/>
          <p:nvPr/>
        </p:nvSpPr>
        <p:spPr>
          <a:xfrm>
            <a:off x="95217" y="1154076"/>
            <a:ext cx="11624311" cy="584733"/>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3200" b="1" i="1" u="none" strike="noStrike" cap="none">
                <a:solidFill>
                  <a:srgbClr val="0070C0"/>
                </a:solidFill>
                <a:latin typeface="Times New Roman"/>
                <a:ea typeface="Times New Roman"/>
                <a:cs typeface="Times New Roman"/>
                <a:sym typeface="Times New Roman"/>
              </a:rPr>
              <a:t>1. Thế loại cáo</a:t>
            </a:r>
            <a:endParaRPr sz="3200" b="0" i="1" u="none" strike="noStrike" cap="none">
              <a:solidFill>
                <a:srgbClr val="0070C0"/>
              </a:solidFill>
              <a:latin typeface="Times New Roman"/>
              <a:ea typeface="Times New Roman"/>
              <a:cs typeface="Times New Roman"/>
              <a:sym typeface="Times New Roman"/>
            </a:endParaRPr>
          </a:p>
        </p:txBody>
      </p:sp>
      <p:sp>
        <p:nvSpPr>
          <p:cNvPr id="416" name="Google Shape;416;p11"/>
          <p:cNvSpPr txBox="1"/>
          <p:nvPr/>
        </p:nvSpPr>
        <p:spPr>
          <a:xfrm>
            <a:off x="1422400" y="323056"/>
            <a:ext cx="9347200" cy="609600"/>
          </a:xfrm>
          <a:prstGeom prst="rect">
            <a:avLst/>
          </a:prstGeom>
          <a:solidFill>
            <a:srgbClr val="FEFBE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33FF"/>
              </a:buClr>
              <a:buSzPts val="3200"/>
              <a:buFont typeface="Times New Roman"/>
              <a:buNone/>
            </a:pPr>
            <a:r>
              <a:rPr lang="en-US" sz="3200" b="1" i="0" u="none" strike="noStrike" cap="none">
                <a:solidFill>
                  <a:srgbClr val="3333FF"/>
                </a:solidFill>
                <a:latin typeface="Times New Roman"/>
                <a:ea typeface="Times New Roman"/>
                <a:cs typeface="Times New Roman"/>
                <a:sym typeface="Times New Roman"/>
              </a:rPr>
              <a:t>I. Tìm hiểu chung</a:t>
            </a:r>
            <a:endParaRPr sz="3200" b="1" i="0" u="none" strike="noStrike" cap="none">
              <a:solidFill>
                <a:srgbClr val="3333FF"/>
              </a:solidFill>
              <a:latin typeface="Times New Roman"/>
              <a:ea typeface="Times New Roman"/>
              <a:cs typeface="Times New Roman"/>
              <a:sym typeface="Times New Roman"/>
            </a:endParaRPr>
          </a:p>
        </p:txBody>
      </p:sp>
      <p:sp>
        <p:nvSpPr>
          <p:cNvPr id="417" name="Google Shape;417;p11"/>
          <p:cNvSpPr txBox="1"/>
          <p:nvPr/>
        </p:nvSpPr>
        <p:spPr>
          <a:xfrm>
            <a:off x="614858" y="2624736"/>
            <a:ext cx="10950000" cy="2169900"/>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Clr>
                <a:srgbClr val="000000"/>
              </a:buClr>
              <a:buSzPts val="3000"/>
              <a:buFont typeface="Quattrocento Sans"/>
              <a:buNone/>
            </a:pPr>
            <a:r>
              <a:rPr lang="en-US" sz="3000" b="1" i="0" u="none" strike="noStrike" cap="none">
                <a:solidFill>
                  <a:srgbClr val="000000"/>
                </a:solidFill>
                <a:latin typeface="Times New Roman"/>
                <a:ea typeface="Times New Roman"/>
                <a:cs typeface="Times New Roman"/>
                <a:sym typeface="Times New Roman"/>
              </a:rPr>
              <a:t>- Khái niệm</a:t>
            </a:r>
            <a:r>
              <a:rPr lang="en-US" sz="3000" b="0" i="0" u="none" strike="noStrike" cap="none">
                <a:solidFill>
                  <a:srgbClr val="000000"/>
                </a:solidFill>
                <a:latin typeface="Times New Roman"/>
                <a:ea typeface="Times New Roman"/>
                <a:cs typeface="Times New Roman"/>
                <a:sym typeface="Times New Roman"/>
              </a:rPr>
              <a:t>: là thể văn nghị luận có từ thời cổ ở Trung Quốc, thường được </a:t>
            </a:r>
            <a:r>
              <a:rPr lang="en-US" sz="3000" b="1" i="1" u="none" strike="noStrike" cap="none">
                <a:solidFill>
                  <a:srgbClr val="000000"/>
                </a:solidFill>
                <a:latin typeface="Times New Roman"/>
                <a:ea typeface="Times New Roman"/>
                <a:cs typeface="Times New Roman"/>
                <a:sym typeface="Times New Roman"/>
              </a:rPr>
              <a:t>vua chúa </a:t>
            </a:r>
            <a:r>
              <a:rPr lang="en-US" sz="3000" b="0" i="0" u="none" strike="noStrike" cap="none">
                <a:solidFill>
                  <a:srgbClr val="000000"/>
                </a:solidFill>
                <a:latin typeface="Times New Roman"/>
                <a:ea typeface="Times New Roman"/>
                <a:cs typeface="Times New Roman"/>
                <a:sym typeface="Times New Roman"/>
              </a:rPr>
              <a:t>hoặc </a:t>
            </a:r>
            <a:r>
              <a:rPr lang="en-US" sz="3000" b="1" i="1" u="none" strike="noStrike" cap="none">
                <a:solidFill>
                  <a:srgbClr val="000000"/>
                </a:solidFill>
                <a:latin typeface="Times New Roman"/>
                <a:ea typeface="Times New Roman"/>
                <a:cs typeface="Times New Roman"/>
                <a:sym typeface="Times New Roman"/>
              </a:rPr>
              <a:t>thủ lĩnh</a:t>
            </a:r>
            <a:r>
              <a:rPr lang="en-US" sz="3000" b="0" i="0" u="none" strike="noStrike" cap="none">
                <a:solidFill>
                  <a:srgbClr val="000000"/>
                </a:solidFill>
                <a:latin typeface="Times New Roman"/>
                <a:ea typeface="Times New Roman"/>
                <a:cs typeface="Times New Roman"/>
                <a:sym typeface="Times New Roman"/>
              </a:rPr>
              <a:t> dùng để trình bày một </a:t>
            </a:r>
            <a:r>
              <a:rPr lang="en-US" sz="3000" b="1" i="1" u="none" strike="noStrike" cap="none">
                <a:solidFill>
                  <a:srgbClr val="000000"/>
                </a:solidFill>
                <a:latin typeface="Times New Roman"/>
                <a:ea typeface="Times New Roman"/>
                <a:cs typeface="Times New Roman"/>
                <a:sym typeface="Times New Roman"/>
              </a:rPr>
              <a:t>chủ trương</a:t>
            </a:r>
            <a:r>
              <a:rPr lang="en-US" sz="3000" b="0" i="0" u="none" strike="noStrike" cap="none">
                <a:solidFill>
                  <a:srgbClr val="000000"/>
                </a:solidFill>
                <a:latin typeface="Times New Roman"/>
                <a:ea typeface="Times New Roman"/>
                <a:cs typeface="Times New Roman"/>
                <a:sym typeface="Times New Roman"/>
              </a:rPr>
              <a:t>, một </a:t>
            </a:r>
            <a:r>
              <a:rPr lang="en-US" sz="3000" b="1" i="1" u="none" strike="noStrike" cap="none">
                <a:solidFill>
                  <a:srgbClr val="000000"/>
                </a:solidFill>
                <a:latin typeface="Times New Roman"/>
                <a:ea typeface="Times New Roman"/>
                <a:cs typeface="Times New Roman"/>
                <a:sym typeface="Times New Roman"/>
              </a:rPr>
              <a:t>sự nghiệp</a:t>
            </a:r>
            <a:r>
              <a:rPr lang="en-US" sz="3000" b="0" i="0" u="none" strike="noStrike" cap="none">
                <a:solidFill>
                  <a:srgbClr val="000000"/>
                </a:solidFill>
                <a:latin typeface="Times New Roman"/>
                <a:ea typeface="Times New Roman"/>
                <a:cs typeface="Times New Roman"/>
                <a:sym typeface="Times New Roman"/>
              </a:rPr>
              <a:t>,</a:t>
            </a:r>
            <a:r>
              <a:rPr lang="en-US" sz="3000" b="1" i="1" u="none" strike="noStrike" cap="none">
                <a:solidFill>
                  <a:srgbClr val="000000"/>
                </a:solidFill>
                <a:latin typeface="Times New Roman"/>
                <a:ea typeface="Times New Roman"/>
                <a:cs typeface="Times New Roman"/>
                <a:sym typeface="Times New Roman"/>
              </a:rPr>
              <a:t> tuyên ngôn</a:t>
            </a:r>
            <a:r>
              <a:rPr lang="en-US" sz="3000" b="0" i="0" u="none" strike="noStrike" cap="none">
                <a:solidFill>
                  <a:srgbClr val="000000"/>
                </a:solidFill>
                <a:latin typeface="Times New Roman"/>
                <a:ea typeface="Times New Roman"/>
                <a:cs typeface="Times New Roman"/>
                <a:sym typeface="Times New Roman"/>
              </a:rPr>
              <a:t>, một</a:t>
            </a:r>
            <a:r>
              <a:rPr lang="en-US" sz="3000" b="1" i="1" u="none" strike="noStrike" cap="none">
                <a:solidFill>
                  <a:srgbClr val="000000"/>
                </a:solidFill>
                <a:latin typeface="Times New Roman"/>
                <a:ea typeface="Times New Roman"/>
                <a:cs typeface="Times New Roman"/>
                <a:sym typeface="Times New Roman"/>
              </a:rPr>
              <a:t> sự kiện </a:t>
            </a:r>
            <a:r>
              <a:rPr lang="en-US" sz="3000" b="0" i="0" u="none" strike="noStrike" cap="none">
                <a:solidFill>
                  <a:srgbClr val="000000"/>
                </a:solidFill>
                <a:latin typeface="Times New Roman"/>
                <a:ea typeface="Times New Roman"/>
                <a:cs typeface="Times New Roman"/>
                <a:sym typeface="Times New Roman"/>
              </a:rPr>
              <a:t>để mọi người cùng biết.</a:t>
            </a:r>
            <a:endParaRPr sz="3000" b="0" i="0" u="none" strike="noStrike" cap="none">
              <a:solidFill>
                <a:srgbClr val="000000"/>
              </a:solidFill>
              <a:latin typeface="Times New Roman"/>
              <a:ea typeface="Times New Roman"/>
              <a:cs typeface="Times New Roman"/>
              <a:sym typeface="Times New Roman"/>
            </a:endParaRPr>
          </a:p>
        </p:txBody>
      </p:sp>
      <p:sp>
        <p:nvSpPr>
          <p:cNvPr id="418" name="Google Shape;418;p11"/>
          <p:cNvSpPr txBox="1"/>
          <p:nvPr/>
        </p:nvSpPr>
        <p:spPr>
          <a:xfrm>
            <a:off x="74191" y="1826754"/>
            <a:ext cx="11624311" cy="584733"/>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3200" b="1" i="1" u="none" strike="noStrike" cap="none">
                <a:solidFill>
                  <a:srgbClr val="0070C0"/>
                </a:solidFill>
                <a:latin typeface="Times New Roman"/>
                <a:ea typeface="Times New Roman"/>
                <a:cs typeface="Times New Roman"/>
                <a:sym typeface="Times New Roman"/>
              </a:rPr>
              <a:t>a. Khái niệm</a:t>
            </a:r>
            <a:endParaRPr sz="3200" b="0" i="1" u="none" strike="noStrike" cap="none">
              <a:solidFill>
                <a:srgbClr val="0070C0"/>
              </a:solidFill>
              <a:latin typeface="Times New Roman"/>
              <a:ea typeface="Times New Roman"/>
              <a:cs typeface="Times New Roman"/>
              <a:sym typeface="Times New Roman"/>
            </a:endParaRPr>
          </a:p>
        </p:txBody>
      </p:sp>
      <p:sp>
        <p:nvSpPr>
          <p:cNvPr id="419" name="Google Shape;419;p11"/>
          <p:cNvSpPr/>
          <p:nvPr/>
        </p:nvSpPr>
        <p:spPr>
          <a:xfrm>
            <a:off x="3634504" y="2537615"/>
            <a:ext cx="6038100" cy="3246600"/>
          </a:xfrm>
          <a:prstGeom prst="cloudCallout">
            <a:avLst>
              <a:gd name="adj1" fmla="val -76446"/>
              <a:gd name="adj2" fmla="val 48587"/>
            </a:avLst>
          </a:prstGeom>
          <a:solidFill>
            <a:srgbClr val="D8E2F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2800" b="1" i="1" u="none" strike="noStrike" cap="none">
                <a:solidFill>
                  <a:srgbClr val="FF0000"/>
                </a:solidFill>
                <a:latin typeface="Times New Roman"/>
                <a:ea typeface="Times New Roman"/>
                <a:cs typeface="Times New Roman"/>
                <a:sym typeface="Times New Roman"/>
              </a:rPr>
              <a:t>Dựa vào phần chuẩn bị bài, em hãy nêu khái niệm, các đặc trưng cơ bản của thể loại cáo?</a:t>
            </a:r>
            <a:endParaRPr sz="2000" b="1" i="1" u="none" strike="noStrike" cap="none">
              <a:solidFill>
                <a:srgbClr val="FF0000"/>
              </a:solidFill>
              <a:latin typeface="Calibri"/>
              <a:ea typeface="Calibri"/>
              <a:cs typeface="Calibri"/>
              <a:sym typeface="Calibri"/>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gtEl>
                                        <p:attrNameLst>
                                          <p:attrName>style.visibility</p:attrName>
                                        </p:attrNameLst>
                                      </p:cBhvr>
                                      <p:to>
                                        <p:strVal val="visible"/>
                                      </p:to>
                                    </p:set>
                                    <p:animEffect transition="in" filter="fade">
                                      <p:cBhvr>
                                        <p:cTn id="12" dur="500"/>
                                        <p:tgtEl>
                                          <p:spTgt spid="4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
                                        </p:tgtEl>
                                        <p:attrNameLst>
                                          <p:attrName>style.visibility</p:attrName>
                                        </p:attrNameLst>
                                      </p:cBhvr>
                                      <p:to>
                                        <p:strVal val="visible"/>
                                      </p:to>
                                    </p:set>
                                    <p:animEffect transition="in" filter="fade">
                                      <p:cBhvr>
                                        <p:cTn id="17" dur="500"/>
                                        <p:tgtEl>
                                          <p:spTgt spid="4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419"/>
                                        </p:tgtEl>
                                        <p:attrNameLst>
                                          <p:attrName>ppt_y</p:attrName>
                                        </p:attrNameLst>
                                      </p:cBhvr>
                                      <p:tavLst>
                                        <p:tav tm="0">
                                          <p:val>
                                            <p:strVal val="#ppt_y"/>
                                          </p:val>
                                        </p:tav>
                                        <p:tav tm="100000">
                                          <p:val>
                                            <p:strVal val="#ppt_y+1"/>
                                          </p:val>
                                        </p:tav>
                                      </p:tavLst>
                                    </p:anim>
                                    <p:set>
                                      <p:cBhvr>
                                        <p:cTn id="22" dur="1" fill="hold">
                                          <p:stCondLst>
                                            <p:cond delay="500"/>
                                          </p:stCondLst>
                                        </p:cTn>
                                        <p:tgtEl>
                                          <p:spTgt spid="4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8"/>
                                        </p:tgtEl>
                                        <p:attrNameLst>
                                          <p:attrName>style.visibility</p:attrName>
                                        </p:attrNameLst>
                                      </p:cBhvr>
                                      <p:to>
                                        <p:strVal val="visible"/>
                                      </p:to>
                                    </p:set>
                                    <p:animEffect transition="in" filter="fade">
                                      <p:cBhvr>
                                        <p:cTn id="27" dur="500"/>
                                        <p:tgtEl>
                                          <p:spTgt spid="4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7"/>
                                        </p:tgtEl>
                                        <p:attrNameLst>
                                          <p:attrName>style.visibility</p:attrName>
                                        </p:attrNameLst>
                                      </p:cBhvr>
                                      <p:to>
                                        <p:strVal val="visible"/>
                                      </p:to>
                                    </p:set>
                                    <p:animEffect transition="in" filter="fade">
                                      <p:cBhvr>
                                        <p:cTn id="32"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23"/>
        <p:cNvGrpSpPr/>
        <p:nvPr/>
      </p:nvGrpSpPr>
      <p:grpSpPr>
        <a:xfrm>
          <a:off x="0" y="0"/>
          <a:ext cx="0" cy="0"/>
          <a:chOff x="0" y="0"/>
          <a:chExt cx="0" cy="0"/>
        </a:xfrm>
      </p:grpSpPr>
      <p:sp>
        <p:nvSpPr>
          <p:cNvPr id="424" name="Google Shape;424;p12"/>
          <p:cNvSpPr txBox="1"/>
          <p:nvPr/>
        </p:nvSpPr>
        <p:spPr>
          <a:xfrm>
            <a:off x="1422400" y="323056"/>
            <a:ext cx="9347200" cy="609600"/>
          </a:xfrm>
          <a:prstGeom prst="rect">
            <a:avLst/>
          </a:prstGeom>
          <a:solidFill>
            <a:srgbClr val="FEFBE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33FF"/>
              </a:buClr>
              <a:buSzPts val="3200"/>
              <a:buFont typeface="Times New Roman"/>
              <a:buNone/>
            </a:pPr>
            <a:r>
              <a:rPr lang="en-US" sz="3200" b="1" i="0" u="none" strike="noStrike" cap="none">
                <a:solidFill>
                  <a:srgbClr val="3333FF"/>
                </a:solidFill>
                <a:latin typeface="Times New Roman"/>
                <a:ea typeface="Times New Roman"/>
                <a:cs typeface="Times New Roman"/>
                <a:sym typeface="Times New Roman"/>
              </a:rPr>
              <a:t>I. Tìm hiểu chung</a:t>
            </a:r>
            <a:endParaRPr sz="3200" b="1" i="0" u="none" strike="noStrike" cap="none">
              <a:solidFill>
                <a:srgbClr val="3333FF"/>
              </a:solidFill>
              <a:latin typeface="Times New Roman"/>
              <a:ea typeface="Times New Roman"/>
              <a:cs typeface="Times New Roman"/>
              <a:sym typeface="Times New Roman"/>
            </a:endParaRPr>
          </a:p>
        </p:txBody>
      </p:sp>
      <p:sp>
        <p:nvSpPr>
          <p:cNvPr id="425" name="Google Shape;425;p12"/>
          <p:cNvSpPr txBox="1"/>
          <p:nvPr/>
        </p:nvSpPr>
        <p:spPr>
          <a:xfrm>
            <a:off x="641713" y="2563582"/>
            <a:ext cx="10802620" cy="3554777"/>
          </a:xfrm>
          <a:prstGeom prst="rect">
            <a:avLst/>
          </a:prstGeom>
          <a:noFill/>
          <a:ln>
            <a:noFill/>
          </a:ln>
        </p:spPr>
        <p:txBody>
          <a:bodyPr spcFirstLastPara="1" wrap="square" lIns="91375" tIns="45675" rIns="91375" bIns="45675" anchor="t" anchorCtr="0">
            <a:spAutoFit/>
          </a:bodyPr>
          <a:lstStyle/>
          <a:p>
            <a:pPr marL="457200" marR="0" lvl="0" indent="-457200" algn="just" rtl="0">
              <a:lnSpc>
                <a:spcPct val="150000"/>
              </a:lnSpc>
              <a:spcBef>
                <a:spcPts val="0"/>
              </a:spcBef>
              <a:spcAft>
                <a:spcPts val="0"/>
              </a:spcAft>
              <a:buClr>
                <a:srgbClr val="000000"/>
              </a:buClr>
              <a:buSzPts val="3000"/>
              <a:buFont typeface="Times New Roman"/>
              <a:buChar char="-"/>
            </a:pPr>
            <a:r>
              <a:rPr lang="en-US" sz="3000" b="0" i="0" u="none" strike="noStrike" cap="none">
                <a:solidFill>
                  <a:srgbClr val="000000"/>
                </a:solidFill>
                <a:latin typeface="Times New Roman"/>
                <a:ea typeface="Times New Roman"/>
                <a:cs typeface="Times New Roman"/>
                <a:sym typeface="Times New Roman"/>
              </a:rPr>
              <a:t>Viết bằng </a:t>
            </a:r>
            <a:r>
              <a:rPr lang="en-US" sz="3000" b="1" i="1" u="none" strike="noStrike" cap="none">
                <a:solidFill>
                  <a:srgbClr val="000000"/>
                </a:solidFill>
                <a:latin typeface="Times New Roman"/>
                <a:ea typeface="Times New Roman"/>
                <a:cs typeface="Times New Roman"/>
                <a:sym typeface="Times New Roman"/>
              </a:rPr>
              <a:t>văn xuôi</a:t>
            </a:r>
            <a:r>
              <a:rPr lang="en-US" sz="3000" b="0" i="0" u="none" strike="noStrike" cap="none">
                <a:solidFill>
                  <a:srgbClr val="000000"/>
                </a:solidFill>
                <a:latin typeface="Times New Roman"/>
                <a:ea typeface="Times New Roman"/>
                <a:cs typeface="Times New Roman"/>
                <a:sym typeface="Times New Roman"/>
              </a:rPr>
              <a:t> hay </a:t>
            </a:r>
            <a:r>
              <a:rPr lang="en-US" sz="3000" b="1" i="1" u="none" strike="noStrike" cap="none">
                <a:solidFill>
                  <a:srgbClr val="000000"/>
                </a:solidFill>
                <a:latin typeface="Times New Roman"/>
                <a:ea typeface="Times New Roman"/>
                <a:cs typeface="Times New Roman"/>
                <a:sym typeface="Times New Roman"/>
              </a:rPr>
              <a:t>văn vần</a:t>
            </a:r>
            <a:r>
              <a:rPr lang="en-US" sz="3000" b="0" i="0" u="none" strike="noStrike" cap="none">
                <a:solidFill>
                  <a:srgbClr val="000000"/>
                </a:solidFill>
                <a:latin typeface="Times New Roman"/>
                <a:ea typeface="Times New Roman"/>
                <a:cs typeface="Times New Roman"/>
                <a:sym typeface="Times New Roman"/>
              </a:rPr>
              <a:t>, phần nhiều là </a:t>
            </a:r>
            <a:r>
              <a:rPr lang="en-US" sz="3000" b="1" i="1" u="none" strike="noStrike" cap="none">
                <a:solidFill>
                  <a:srgbClr val="000000"/>
                </a:solidFill>
                <a:latin typeface="Times New Roman"/>
                <a:ea typeface="Times New Roman"/>
                <a:cs typeface="Times New Roman"/>
                <a:sym typeface="Times New Roman"/>
              </a:rPr>
              <a:t>văn biền ngẫu</a:t>
            </a:r>
            <a:r>
              <a:rPr lang="en-US" sz="3000" b="0" i="0" u="none" strike="noStrike" cap="none">
                <a:solidFill>
                  <a:srgbClr val="000000"/>
                </a:solidFill>
                <a:latin typeface="Times New Roman"/>
                <a:ea typeface="Times New Roman"/>
                <a:cs typeface="Times New Roman"/>
                <a:sym typeface="Times New Roman"/>
              </a:rPr>
              <a:t> (loại văn có </a:t>
            </a:r>
            <a:r>
              <a:rPr lang="en-US" sz="3000" b="1" i="1" u="none" strike="noStrike" cap="none">
                <a:solidFill>
                  <a:srgbClr val="000000"/>
                </a:solidFill>
                <a:latin typeface="Times New Roman"/>
                <a:ea typeface="Times New Roman"/>
                <a:cs typeface="Times New Roman"/>
                <a:sym typeface="Times New Roman"/>
              </a:rPr>
              <a:t>ngôn ngữ đối ngẫu</a:t>
            </a:r>
            <a:r>
              <a:rPr lang="en-US" sz="3000" b="0" i="0" u="none" strike="noStrike" cap="none">
                <a:solidFill>
                  <a:srgbClr val="000000"/>
                </a:solidFill>
                <a:latin typeface="Times New Roman"/>
                <a:ea typeface="Times New Roman"/>
                <a:cs typeface="Times New Roman"/>
                <a:sym typeface="Times New Roman"/>
              </a:rPr>
              <a:t>, các vế </a:t>
            </a:r>
            <a:r>
              <a:rPr lang="en-US" sz="3000" b="1" i="1" u="none" strike="noStrike" cap="none">
                <a:solidFill>
                  <a:srgbClr val="000000"/>
                </a:solidFill>
                <a:latin typeface="Times New Roman"/>
                <a:ea typeface="Times New Roman"/>
                <a:cs typeface="Times New Roman"/>
                <a:sym typeface="Times New Roman"/>
              </a:rPr>
              <a:t>đối thanh B-T</a:t>
            </a:r>
            <a:r>
              <a:rPr lang="en-US" sz="3000" b="0" i="0" u="none" strike="noStrike" cap="none">
                <a:solidFill>
                  <a:srgbClr val="000000"/>
                </a:solidFill>
                <a:latin typeface="Times New Roman"/>
                <a:ea typeface="Times New Roman"/>
                <a:cs typeface="Times New Roman"/>
                <a:sym typeface="Times New Roman"/>
              </a:rPr>
              <a:t>, </a:t>
            </a:r>
            <a:r>
              <a:rPr lang="en-US" sz="3000" b="1" i="1" u="none" strike="noStrike" cap="none">
                <a:solidFill>
                  <a:srgbClr val="000000"/>
                </a:solidFill>
                <a:latin typeface="Times New Roman"/>
                <a:ea typeface="Times New Roman"/>
                <a:cs typeface="Times New Roman"/>
                <a:sym typeface="Times New Roman"/>
              </a:rPr>
              <a:t>từ loại</a:t>
            </a:r>
            <a:r>
              <a:rPr lang="en-US" sz="3000" b="0" i="0" u="none" strike="noStrike" cap="none">
                <a:solidFill>
                  <a:srgbClr val="000000"/>
                </a:solidFill>
                <a:latin typeface="Times New Roman"/>
                <a:ea typeface="Times New Roman"/>
                <a:cs typeface="Times New Roman"/>
                <a:sym typeface="Times New Roman"/>
              </a:rPr>
              <a:t>, </a:t>
            </a:r>
            <a:r>
              <a:rPr lang="en-US" sz="3000" b="1" i="1" u="none" strike="noStrike" cap="none">
                <a:solidFill>
                  <a:srgbClr val="000000"/>
                </a:solidFill>
                <a:latin typeface="Times New Roman"/>
                <a:ea typeface="Times New Roman"/>
                <a:cs typeface="Times New Roman"/>
                <a:sym typeface="Times New Roman"/>
              </a:rPr>
              <a:t>có vần điệu</a:t>
            </a:r>
            <a:r>
              <a:rPr lang="en-US" sz="3000" b="0" i="0" u="none" strike="noStrike" cap="none">
                <a:solidFill>
                  <a:srgbClr val="000000"/>
                </a:solidFill>
                <a:latin typeface="Times New Roman"/>
                <a:ea typeface="Times New Roman"/>
                <a:cs typeface="Times New Roman"/>
                <a:sym typeface="Times New Roman"/>
              </a:rPr>
              <a:t>, sử dụng </a:t>
            </a:r>
            <a:r>
              <a:rPr lang="en-US" sz="3000" b="1" i="1" u="none" strike="noStrike" cap="none">
                <a:solidFill>
                  <a:srgbClr val="000000"/>
                </a:solidFill>
                <a:latin typeface="Times New Roman"/>
                <a:ea typeface="Times New Roman"/>
                <a:cs typeface="Times New Roman"/>
                <a:sym typeface="Times New Roman"/>
              </a:rPr>
              <a:t>điển cố</a:t>
            </a:r>
            <a:r>
              <a:rPr lang="en-US" sz="3000" b="0" i="0" u="none" strike="noStrike" cap="none">
                <a:solidFill>
                  <a:srgbClr val="000000"/>
                </a:solidFill>
                <a:latin typeface="Times New Roman"/>
                <a:ea typeface="Times New Roman"/>
                <a:cs typeface="Times New Roman"/>
                <a:sym typeface="Times New Roman"/>
              </a:rPr>
              <a:t>, ngôn ngữ </a:t>
            </a:r>
            <a:r>
              <a:rPr lang="en-US" sz="3000" b="1" i="1" u="none" strike="noStrike" cap="none">
                <a:solidFill>
                  <a:srgbClr val="000000"/>
                </a:solidFill>
                <a:latin typeface="Times New Roman"/>
                <a:ea typeface="Times New Roman"/>
                <a:cs typeface="Times New Roman"/>
                <a:sym typeface="Times New Roman"/>
              </a:rPr>
              <a:t>khoa trương</a:t>
            </a:r>
            <a:r>
              <a:rPr lang="en-US" sz="3000" b="0" i="0" u="none" strike="noStrike" cap="none">
                <a:solidFill>
                  <a:srgbClr val="000000"/>
                </a:solidFill>
                <a:latin typeface="Times New Roman"/>
                <a:ea typeface="Times New Roman"/>
                <a:cs typeface="Times New Roman"/>
                <a:sym typeface="Times New Roman"/>
              </a:rPr>
              <a:t>).</a:t>
            </a:r>
            <a:endParaRPr/>
          </a:p>
          <a:p>
            <a:pPr marL="457200" marR="0" lvl="0" indent="-457200" algn="just" rtl="0">
              <a:lnSpc>
                <a:spcPct val="150000"/>
              </a:lnSpc>
              <a:spcBef>
                <a:spcPts val="0"/>
              </a:spcBef>
              <a:spcAft>
                <a:spcPts val="0"/>
              </a:spcAft>
              <a:buClr>
                <a:srgbClr val="000000"/>
              </a:buClr>
              <a:buSzPts val="3000"/>
              <a:buFont typeface="Times New Roman"/>
              <a:buChar char="-"/>
            </a:pPr>
            <a:r>
              <a:rPr lang="en-US" sz="3000" b="0" i="0" u="none" strike="noStrike" cap="none">
                <a:solidFill>
                  <a:srgbClr val="000000"/>
                </a:solidFill>
                <a:latin typeface="Times New Roman"/>
                <a:ea typeface="Times New Roman"/>
                <a:cs typeface="Times New Roman"/>
                <a:sym typeface="Times New Roman"/>
              </a:rPr>
              <a:t>Lời lẽ </a:t>
            </a:r>
            <a:r>
              <a:rPr lang="en-US" sz="3000" b="1" i="1" u="none" strike="noStrike" cap="none">
                <a:solidFill>
                  <a:srgbClr val="000000"/>
                </a:solidFill>
                <a:latin typeface="Times New Roman"/>
                <a:ea typeface="Times New Roman"/>
                <a:cs typeface="Times New Roman"/>
                <a:sym typeface="Times New Roman"/>
              </a:rPr>
              <a:t>đanh thép</a:t>
            </a:r>
            <a:r>
              <a:rPr lang="en-US" sz="3000" b="0" i="0" u="none" strike="noStrike" cap="none">
                <a:solidFill>
                  <a:srgbClr val="000000"/>
                </a:solidFill>
                <a:latin typeface="Times New Roman"/>
                <a:ea typeface="Times New Roman"/>
                <a:cs typeface="Times New Roman"/>
                <a:sym typeface="Times New Roman"/>
              </a:rPr>
              <a:t>, lí luận </a:t>
            </a:r>
            <a:r>
              <a:rPr lang="en-US" sz="3000" b="1" i="1" u="none" strike="noStrike" cap="none">
                <a:solidFill>
                  <a:srgbClr val="000000"/>
                </a:solidFill>
                <a:latin typeface="Times New Roman"/>
                <a:ea typeface="Times New Roman"/>
                <a:cs typeface="Times New Roman"/>
                <a:sym typeface="Times New Roman"/>
              </a:rPr>
              <a:t>sắc bén</a:t>
            </a:r>
            <a:r>
              <a:rPr lang="en-US" sz="3000" b="0" i="0" u="none" strike="noStrike" cap="none">
                <a:solidFill>
                  <a:srgbClr val="000000"/>
                </a:solidFill>
                <a:latin typeface="Times New Roman"/>
                <a:ea typeface="Times New Roman"/>
                <a:cs typeface="Times New Roman"/>
                <a:sym typeface="Times New Roman"/>
              </a:rPr>
              <a:t>.</a:t>
            </a:r>
            <a:endParaRPr/>
          </a:p>
          <a:p>
            <a:pPr marL="457200" marR="0" lvl="0" indent="-457200" algn="just" rtl="0">
              <a:lnSpc>
                <a:spcPct val="150000"/>
              </a:lnSpc>
              <a:spcBef>
                <a:spcPts val="0"/>
              </a:spcBef>
              <a:spcAft>
                <a:spcPts val="0"/>
              </a:spcAft>
              <a:buClr>
                <a:srgbClr val="000000"/>
              </a:buClr>
              <a:buSzPts val="3000"/>
              <a:buFont typeface="Times New Roman"/>
              <a:buChar char="-"/>
            </a:pPr>
            <a:r>
              <a:rPr lang="en-US" sz="3000" b="0" i="0" u="none" strike="noStrike" cap="none">
                <a:solidFill>
                  <a:srgbClr val="000000"/>
                </a:solidFill>
                <a:latin typeface="Times New Roman"/>
                <a:ea typeface="Times New Roman"/>
                <a:cs typeface="Times New Roman"/>
                <a:sym typeface="Times New Roman"/>
              </a:rPr>
              <a:t>Kết cấu </a:t>
            </a:r>
            <a:r>
              <a:rPr lang="en-US" sz="3000" b="1" i="1" u="none" strike="noStrike" cap="none">
                <a:solidFill>
                  <a:srgbClr val="000000"/>
                </a:solidFill>
                <a:latin typeface="Times New Roman"/>
                <a:ea typeface="Times New Roman"/>
                <a:cs typeface="Times New Roman"/>
                <a:sym typeface="Times New Roman"/>
              </a:rPr>
              <a:t>chặt chẽ</a:t>
            </a:r>
            <a:r>
              <a:rPr lang="en-US" sz="3000" b="0" i="0" u="none" strike="noStrike" cap="none">
                <a:solidFill>
                  <a:srgbClr val="000000"/>
                </a:solidFill>
                <a:latin typeface="Times New Roman"/>
                <a:ea typeface="Times New Roman"/>
                <a:cs typeface="Times New Roman"/>
                <a:sym typeface="Times New Roman"/>
              </a:rPr>
              <a:t>, </a:t>
            </a:r>
            <a:r>
              <a:rPr lang="en-US" sz="3000" b="1" i="1" u="none" strike="noStrike" cap="none">
                <a:solidFill>
                  <a:srgbClr val="000000"/>
                </a:solidFill>
                <a:latin typeface="Times New Roman"/>
                <a:ea typeface="Times New Roman"/>
                <a:cs typeface="Times New Roman"/>
                <a:sym typeface="Times New Roman"/>
              </a:rPr>
              <a:t>mạch lạc</a:t>
            </a:r>
            <a:r>
              <a:rPr lang="en-US" sz="3000" b="0" i="0" u="none" strike="noStrike" cap="none">
                <a:solidFill>
                  <a:srgbClr val="000000"/>
                </a:solidFill>
                <a:latin typeface="Times New Roman"/>
                <a:ea typeface="Times New Roman"/>
                <a:cs typeface="Times New Roman"/>
                <a:sym typeface="Times New Roman"/>
              </a:rPr>
              <a:t>.</a:t>
            </a:r>
            <a:endParaRPr/>
          </a:p>
        </p:txBody>
      </p:sp>
      <p:sp>
        <p:nvSpPr>
          <p:cNvPr id="426" name="Google Shape;426;p12"/>
          <p:cNvSpPr txBox="1"/>
          <p:nvPr/>
        </p:nvSpPr>
        <p:spPr>
          <a:xfrm>
            <a:off x="95217" y="1154076"/>
            <a:ext cx="11624311" cy="584733"/>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3200" b="1" i="1" u="none" strike="noStrike" cap="none">
                <a:solidFill>
                  <a:srgbClr val="0070C0"/>
                </a:solidFill>
                <a:latin typeface="Times New Roman"/>
                <a:ea typeface="Times New Roman"/>
                <a:cs typeface="Times New Roman"/>
                <a:sym typeface="Times New Roman"/>
              </a:rPr>
              <a:t>1. Thế loại cáo</a:t>
            </a:r>
            <a:endParaRPr sz="3200" b="0" i="1" u="none" strike="noStrike" cap="none">
              <a:solidFill>
                <a:srgbClr val="0070C0"/>
              </a:solidFill>
              <a:latin typeface="Times New Roman"/>
              <a:ea typeface="Times New Roman"/>
              <a:cs typeface="Times New Roman"/>
              <a:sym typeface="Times New Roman"/>
            </a:endParaRPr>
          </a:p>
        </p:txBody>
      </p:sp>
      <p:sp>
        <p:nvSpPr>
          <p:cNvPr id="427" name="Google Shape;427;p12"/>
          <p:cNvSpPr txBox="1"/>
          <p:nvPr/>
        </p:nvSpPr>
        <p:spPr>
          <a:xfrm>
            <a:off x="74191" y="1826754"/>
            <a:ext cx="11624311" cy="584733"/>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3200" b="1" i="1" u="none" strike="noStrike" cap="none">
                <a:solidFill>
                  <a:srgbClr val="0070C0"/>
                </a:solidFill>
                <a:latin typeface="Times New Roman"/>
                <a:ea typeface="Times New Roman"/>
                <a:cs typeface="Times New Roman"/>
                <a:sym typeface="Times New Roman"/>
              </a:rPr>
              <a:t>b. Đặc trưng</a:t>
            </a:r>
            <a:endParaRPr sz="3200" b="0" i="1" u="none" strike="noStrike" cap="none">
              <a:solidFill>
                <a:srgbClr val="0070C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5">
                                            <p:txEl>
                                              <p:pRg st="0" end="0"/>
                                            </p:txEl>
                                          </p:spTgt>
                                        </p:tgtEl>
                                        <p:attrNameLst>
                                          <p:attrName>style.visibility</p:attrName>
                                        </p:attrNameLst>
                                      </p:cBhvr>
                                      <p:to>
                                        <p:strVal val="visible"/>
                                      </p:to>
                                    </p:set>
                                    <p:animEffect transition="in" filter="fade">
                                      <p:cBhvr>
                                        <p:cTn id="12" dur="1000"/>
                                        <p:tgtEl>
                                          <p:spTgt spid="4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5">
                                            <p:txEl>
                                              <p:pRg st="1" end="1"/>
                                            </p:txEl>
                                          </p:spTgt>
                                        </p:tgtEl>
                                        <p:attrNameLst>
                                          <p:attrName>style.visibility</p:attrName>
                                        </p:attrNameLst>
                                      </p:cBhvr>
                                      <p:to>
                                        <p:strVal val="visible"/>
                                      </p:to>
                                    </p:set>
                                    <p:animEffect transition="in" filter="fade">
                                      <p:cBhvr>
                                        <p:cTn id="17" dur="1000"/>
                                        <p:tgtEl>
                                          <p:spTgt spid="4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5">
                                            <p:txEl>
                                              <p:pRg st="2" end="2"/>
                                            </p:txEl>
                                          </p:spTgt>
                                        </p:tgtEl>
                                        <p:attrNameLst>
                                          <p:attrName>style.visibility</p:attrName>
                                        </p:attrNameLst>
                                      </p:cBhvr>
                                      <p:to>
                                        <p:strVal val="visible"/>
                                      </p:to>
                                    </p:set>
                                    <p:animEffect transition="in" filter="fade">
                                      <p:cBhvr>
                                        <p:cTn id="22" dur="1000"/>
                                        <p:tgtEl>
                                          <p:spTgt spid="4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sp>
        <p:nvSpPr>
          <p:cNvPr id="432" name="Google Shape;432;p13"/>
          <p:cNvSpPr txBox="1"/>
          <p:nvPr/>
        </p:nvSpPr>
        <p:spPr>
          <a:xfrm>
            <a:off x="532552" y="2704643"/>
            <a:ext cx="6577696" cy="2600157"/>
          </a:xfrm>
          <a:prstGeom prst="rect">
            <a:avLst/>
          </a:prstGeom>
          <a:noFill/>
          <a:ln>
            <a:noFill/>
          </a:ln>
        </p:spPr>
        <p:txBody>
          <a:bodyPr spcFirstLastPara="1" wrap="square" lIns="91375" tIns="45675" rIns="91375" bIns="45675" anchor="t" anchorCtr="0">
            <a:spAutoFit/>
          </a:bodyPr>
          <a:lstStyle/>
          <a:p>
            <a:pPr marL="457200" marR="0" lvl="0" indent="-457200" algn="just" rtl="0">
              <a:lnSpc>
                <a:spcPct val="150000"/>
              </a:lnSpc>
              <a:spcBef>
                <a:spcPts val="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Tháng 11/1428, đất nước đại thắng, Lê Lợi cho viết bài cáo để tuyên cáo cho nhân dân biết rõ công cuộc cứu nước đã hoàn toàn thắng lợi.</a:t>
            </a:r>
            <a:endParaRPr/>
          </a:p>
        </p:txBody>
      </p:sp>
      <p:sp>
        <p:nvSpPr>
          <p:cNvPr id="433" name="Google Shape;433;p13"/>
          <p:cNvSpPr txBox="1"/>
          <p:nvPr/>
        </p:nvSpPr>
        <p:spPr>
          <a:xfrm>
            <a:off x="599729" y="1311736"/>
            <a:ext cx="11624311" cy="58473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i="1" u="none" strike="noStrike" cap="none">
                <a:solidFill>
                  <a:srgbClr val="0070C0"/>
                </a:solidFill>
                <a:latin typeface="Times New Roman"/>
                <a:ea typeface="Times New Roman"/>
                <a:cs typeface="Times New Roman"/>
                <a:sym typeface="Times New Roman"/>
              </a:rPr>
              <a:t>2. Tác phẩm</a:t>
            </a:r>
            <a:endParaRPr sz="3600" b="1" i="1">
              <a:solidFill>
                <a:srgbClr val="0070C0"/>
              </a:solidFill>
              <a:latin typeface="Times New Roman"/>
              <a:ea typeface="Times New Roman"/>
              <a:cs typeface="Times New Roman"/>
              <a:sym typeface="Times New Roman"/>
            </a:endParaRPr>
          </a:p>
        </p:txBody>
      </p:sp>
      <p:pic>
        <p:nvPicPr>
          <p:cNvPr id="434" name="Google Shape;434;p13"/>
          <p:cNvPicPr preferRelativeResize="0">
            <a:picLocks noGrp="1"/>
          </p:cNvPicPr>
          <p:nvPr>
            <p:ph type="body" idx="1"/>
          </p:nvPr>
        </p:nvPicPr>
        <p:blipFill rotWithShape="1">
          <a:blip r:embed="rId3">
            <a:alphaModFix/>
          </a:blip>
          <a:srcRect/>
          <a:stretch/>
        </p:blipFill>
        <p:spPr>
          <a:xfrm>
            <a:off x="7536375" y="1545021"/>
            <a:ext cx="4432300" cy="5134634"/>
          </a:xfrm>
          <a:prstGeom prst="rect">
            <a:avLst/>
          </a:prstGeom>
          <a:noFill/>
          <a:ln>
            <a:noFill/>
          </a:ln>
        </p:spPr>
      </p:pic>
      <p:sp>
        <p:nvSpPr>
          <p:cNvPr id="435" name="Google Shape;435;p13"/>
          <p:cNvSpPr txBox="1"/>
          <p:nvPr/>
        </p:nvSpPr>
        <p:spPr>
          <a:xfrm>
            <a:off x="1422400" y="323056"/>
            <a:ext cx="9347200" cy="609600"/>
          </a:xfrm>
          <a:prstGeom prst="rect">
            <a:avLst/>
          </a:prstGeom>
          <a:solidFill>
            <a:srgbClr val="FEFBE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33FF"/>
              </a:buClr>
              <a:buSzPts val="3200"/>
              <a:buFont typeface="Times New Roman"/>
              <a:buNone/>
            </a:pPr>
            <a:r>
              <a:rPr lang="en-US" sz="3200" b="1" u="none">
                <a:solidFill>
                  <a:srgbClr val="3333FF"/>
                </a:solidFill>
                <a:latin typeface="Times New Roman"/>
                <a:ea typeface="Times New Roman"/>
                <a:cs typeface="Times New Roman"/>
                <a:sym typeface="Times New Roman"/>
              </a:rPr>
              <a:t>I. Tìm hiểu chung</a:t>
            </a:r>
            <a:endParaRPr sz="3200" b="1" u="none">
              <a:solidFill>
                <a:srgbClr val="3333FF"/>
              </a:solidFill>
              <a:latin typeface="Times New Roman"/>
              <a:ea typeface="Times New Roman"/>
              <a:cs typeface="Times New Roman"/>
              <a:sym typeface="Times New Roman"/>
            </a:endParaRPr>
          </a:p>
        </p:txBody>
      </p:sp>
      <p:sp>
        <p:nvSpPr>
          <p:cNvPr id="436" name="Google Shape;436;p13"/>
          <p:cNvSpPr/>
          <p:nvPr/>
        </p:nvSpPr>
        <p:spPr>
          <a:xfrm>
            <a:off x="2412130" y="2726807"/>
            <a:ext cx="7556932" cy="2396379"/>
          </a:xfrm>
          <a:prstGeom prst="cloudCallout">
            <a:avLst>
              <a:gd name="adj1" fmla="val -54001"/>
              <a:gd name="adj2" fmla="val 60018"/>
            </a:avLst>
          </a:prstGeom>
          <a:solidFill>
            <a:srgbClr val="D8E2F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800" b="1" i="1">
                <a:solidFill>
                  <a:srgbClr val="FF0000"/>
                </a:solidFill>
                <a:latin typeface="Times New Roman"/>
                <a:ea typeface="Times New Roman"/>
                <a:cs typeface="Times New Roman"/>
                <a:sym typeface="Times New Roman"/>
              </a:rPr>
              <a:t>Tác phẩm ra đời trong hoàn cảnh nào?</a:t>
            </a:r>
            <a:endParaRPr sz="2800" b="1" i="1">
              <a:solidFill>
                <a:srgbClr val="FF0000"/>
              </a:solidFill>
              <a:latin typeface="Times New Roman"/>
              <a:ea typeface="Times New Roman"/>
              <a:cs typeface="Times New Roman"/>
              <a:sym typeface="Times New Roman"/>
            </a:endParaRPr>
          </a:p>
        </p:txBody>
      </p:sp>
      <p:sp>
        <p:nvSpPr>
          <p:cNvPr id="437" name="Google Shape;437;p13"/>
          <p:cNvSpPr txBox="1"/>
          <p:nvPr/>
        </p:nvSpPr>
        <p:spPr>
          <a:xfrm>
            <a:off x="562937" y="2000180"/>
            <a:ext cx="11624311" cy="58473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i="1">
                <a:solidFill>
                  <a:srgbClr val="0070C0"/>
                </a:solidFill>
                <a:latin typeface="Times New Roman"/>
                <a:ea typeface="Times New Roman"/>
                <a:cs typeface="Times New Roman"/>
                <a:sym typeface="Times New Roman"/>
              </a:rPr>
              <a:t>a. Hoàn cảnh sáng tác</a:t>
            </a:r>
            <a:endParaRPr sz="3600" b="1" i="1">
              <a:solidFill>
                <a:srgbClr val="0070C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gtEl>
                                        <p:attrNameLst>
                                          <p:attrName>style.visibility</p:attrName>
                                        </p:attrNameLst>
                                      </p:cBhvr>
                                      <p:to>
                                        <p:strVal val="visible"/>
                                      </p:to>
                                    </p:set>
                                    <p:animEffect transition="in" filter="fade">
                                      <p:cBhvr>
                                        <p:cTn id="12" dur="2000"/>
                                        <p:tgtEl>
                                          <p:spTgt spid="4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36"/>
                                        </p:tgtEl>
                                        <p:attrNameLst>
                                          <p:attrName>ppt_y</p:attrName>
                                        </p:attrNameLst>
                                      </p:cBhvr>
                                      <p:tavLst>
                                        <p:tav tm="0">
                                          <p:val>
                                            <p:strVal val="#ppt_y"/>
                                          </p:val>
                                        </p:tav>
                                        <p:tav tm="100000">
                                          <p:val>
                                            <p:strVal val="#ppt_y+1"/>
                                          </p:val>
                                        </p:tav>
                                      </p:tavLst>
                                    </p:anim>
                                    <p:set>
                                      <p:cBhvr>
                                        <p:cTn id="17" dur="1" fill="hold">
                                          <p:stCondLst>
                                            <p:cond delay="500"/>
                                          </p:stCondLst>
                                        </p:cTn>
                                        <p:tgtEl>
                                          <p:spTgt spid="4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gtEl>
                                        <p:attrNameLst>
                                          <p:attrName>style.visibility</p:attrName>
                                        </p:attrNameLst>
                                      </p:cBhvr>
                                      <p:to>
                                        <p:strVal val="visible"/>
                                      </p:to>
                                    </p:set>
                                    <p:animEffect transition="in" filter="fade">
                                      <p:cBhvr>
                                        <p:cTn id="22" dur="500"/>
                                        <p:tgtEl>
                                          <p:spTgt spid="4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4"/>
                                        </p:tgtEl>
                                        <p:attrNameLst>
                                          <p:attrName>style.visibility</p:attrName>
                                        </p:attrNameLst>
                                      </p:cBhvr>
                                      <p:to>
                                        <p:strVal val="visible"/>
                                      </p:to>
                                    </p:set>
                                    <p:animEffect transition="in" filter="fade">
                                      <p:cBhvr>
                                        <p:cTn id="27" dur="2000"/>
                                        <p:tgtEl>
                                          <p:spTgt spid="4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2"/>
                                        </p:tgtEl>
                                        <p:attrNameLst>
                                          <p:attrName>style.visibility</p:attrName>
                                        </p:attrNameLst>
                                      </p:cBhvr>
                                      <p:to>
                                        <p:strVal val="visible"/>
                                      </p:to>
                                    </p:set>
                                    <p:animEffect transition="in" filter="fade">
                                      <p:cBhvr>
                                        <p:cTn id="32"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2030FF-F94E-450A-BC53-82548E8E9388}"/>
              </a:ext>
            </a:extLst>
          </p:cNvPr>
          <p:cNvSpPr>
            <a:spLocks noGrp="1"/>
          </p:cNvSpPr>
          <p:nvPr>
            <p:ph idx="1"/>
          </p:nvPr>
        </p:nvSpPr>
        <p:spPr>
          <a:xfrm>
            <a:off x="355600" y="672830"/>
            <a:ext cx="11480800" cy="5892800"/>
          </a:xfrm>
        </p:spPr>
        <p:txBody>
          <a:bodyPr>
            <a:normAutofit/>
          </a:bodyPr>
          <a:lstStyle/>
          <a:p>
            <a:pPr algn="just">
              <a:spcAft>
                <a:spcPts val="1200"/>
              </a:spcAft>
              <a:buFontTx/>
              <a:buChar char="-"/>
              <a:defRPr/>
            </a:pPr>
            <a:r>
              <a:rPr lang="en-US" sz="3200" dirty="0" err="1">
                <a:solidFill>
                  <a:schemeClr val="tx1"/>
                </a:solidFill>
                <a:latin typeface="Times New Roman" panose="02020603050405020304" pitchFamily="18" charset="0"/>
                <a:cs typeface="Times New Roman" panose="02020603050405020304" pitchFamily="18" charset="0"/>
              </a:rPr>
              <a:t>Cuối</a:t>
            </a:r>
            <a:r>
              <a:rPr lang="en-US" sz="3200" dirty="0">
                <a:solidFill>
                  <a:schemeClr val="tx1"/>
                </a:solidFill>
                <a:latin typeface="Times New Roman" panose="02020603050405020304" pitchFamily="18" charset="0"/>
                <a:cs typeface="Times New Roman" panose="02020603050405020304" pitchFamily="18" charset="0"/>
              </a:rPr>
              <a:t> 1427,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quân</a:t>
            </a:r>
            <a:r>
              <a:rPr lang="en-US" sz="3200" dirty="0">
                <a:solidFill>
                  <a:schemeClr val="tx1"/>
                </a:solidFill>
                <a:latin typeface="Times New Roman" panose="02020603050405020304" pitchFamily="18" charset="0"/>
                <a:cs typeface="Times New Roman" panose="02020603050405020304" pitchFamily="18" charset="0"/>
              </a:rPr>
              <a:t> Lam </a:t>
            </a:r>
            <a:r>
              <a:rPr lang="en-US" sz="3200" dirty="0" err="1">
                <a:solidFill>
                  <a:schemeClr val="tx1"/>
                </a:solidFill>
                <a:latin typeface="Times New Roman" panose="02020603050405020304" pitchFamily="18" charset="0"/>
                <a:cs typeface="Times New Roman" panose="02020603050405020304" pitchFamily="18" charset="0"/>
              </a:rPr>
              <a:t>Sơn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nội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ngoại</a:t>
            </a:r>
            <a:r>
              <a:rPr lang="en-US" sz="3200" dirty="0">
                <a:solidFill>
                  <a:schemeClr val="tx1"/>
                </a:solidFill>
                <a:latin typeface="Times New Roman" panose="02020603050405020304" pitchFamily="18" charset="0"/>
                <a:cs typeface="Times New Roman" panose="02020603050405020304" pitchFamily="18" charset="0"/>
              </a:rPr>
              <a:t>:</a:t>
            </a:r>
          </a:p>
          <a:p>
            <a:pPr marL="0" indent="0" algn="just">
              <a:spcAft>
                <a:spcPts val="1200"/>
              </a:spcAft>
              <a:buNone/>
              <a:defRP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Dĩnh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TQ</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xin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tấn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hữu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nghị</a:t>
            </a:r>
            <a:r>
              <a:rPr lang="en-US" sz="3200" dirty="0">
                <a:solidFill>
                  <a:schemeClr val="tx1"/>
                </a:solidFill>
                <a:latin typeface="Times New Roman" panose="02020603050405020304" pitchFamily="18" charset="0"/>
                <a:cs typeface="Times New Roman" panose="02020603050405020304" pitchFamily="18" charset="0"/>
              </a:rPr>
              <a:t>.</a:t>
            </a:r>
          </a:p>
          <a:p>
            <a:pPr marL="0" indent="0" algn="just">
              <a:spcAft>
                <a:spcPts val="1200"/>
              </a:spcAft>
              <a:buNone/>
              <a:defRP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an </a:t>
            </a:r>
            <a:r>
              <a:rPr lang="en-US" sz="3200" dirty="0" err="1">
                <a:solidFill>
                  <a:schemeClr val="tx1"/>
                </a:solidFill>
                <a:latin typeface="Times New Roman" panose="02020603050405020304" pitchFamily="18" charset="0"/>
                <a:cs typeface="Times New Roman" panose="02020603050405020304" pitchFamily="18" charset="0"/>
              </a:rPr>
              <a:t>lòng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nhường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hợp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mới</a:t>
            </a:r>
            <a:r>
              <a:rPr lang="en-US" sz="3200" dirty="0">
                <a:solidFill>
                  <a:schemeClr val="tx1"/>
                </a:solidFill>
                <a:latin typeface="Times New Roman" panose="02020603050405020304" pitchFamily="18" charset="0"/>
                <a:cs typeface="Times New Roman" panose="02020603050405020304" pitchFamily="18" charset="0"/>
              </a:rPr>
              <a:t>.</a:t>
            </a:r>
          </a:p>
          <a:p>
            <a:pPr marL="0" indent="0" algn="just">
              <a:spcAft>
                <a:spcPts val="1200"/>
              </a:spcAft>
              <a:buNone/>
              <a:defRP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BNĐC</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hợp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Hậu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a:t>
            </a:r>
            <a:r>
              <a:rPr lang="en-US" sz="3200" dirty="0">
                <a:solidFill>
                  <a:schemeClr val="tx1"/>
                </a:solidFill>
                <a:latin typeface="Times New Roman" panose="02020603050405020304" pitchFamily="18" charset="0"/>
                <a:cs typeface="Times New Roman" panose="02020603050405020304" pitchFamily="18" charset="0"/>
              </a:rPr>
              <a:t>.</a:t>
            </a:r>
          </a:p>
          <a:p>
            <a:pPr marL="0" indent="0" algn="just">
              <a:spcAft>
                <a:spcPts val="1200"/>
              </a:spcAft>
              <a:buNone/>
              <a:defRPr/>
            </a:pP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=&gt;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Thừa</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nhận</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tính</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chất</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chính</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thống</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của</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vương</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triều</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 </a:t>
            </a:r>
            <a:r>
              <a:rPr lang="en-US" sz="3200" dirty="0" err="1">
                <a:solidFill>
                  <a:schemeClr val="tx1"/>
                </a:solidFill>
                <a:latin typeface="Times New Roman" panose="02020603050405020304" pitchFamily="18" charset="0"/>
                <a:cs typeface="Times New Roman" panose="02020603050405020304" pitchFamily="18" charset="0"/>
                <a:hlinkClick r:id="rId2" action="ppaction://hlinkfile"/>
              </a:rPr>
              <a:t>mới</a:t>
            </a:r>
            <a:r>
              <a:rPr lang="en-US" sz="3200" dirty="0">
                <a:solidFill>
                  <a:schemeClr val="tx1"/>
                </a:solidFill>
                <a:latin typeface="Times New Roman" panose="02020603050405020304" pitchFamily="18" charset="0"/>
                <a:cs typeface="Times New Roman" panose="02020603050405020304" pitchFamily="18" charset="0"/>
                <a:hlinkClick r:id="rId2" action="ppaction://hlinkfile"/>
              </a:rPr>
              <a:t>.</a:t>
            </a: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41"/>
        <p:cNvGrpSpPr/>
        <p:nvPr/>
      </p:nvGrpSpPr>
      <p:grpSpPr>
        <a:xfrm>
          <a:off x="0" y="0"/>
          <a:ext cx="0" cy="0"/>
          <a:chOff x="0" y="0"/>
          <a:chExt cx="0" cy="0"/>
        </a:xfrm>
      </p:grpSpPr>
      <p:sp>
        <p:nvSpPr>
          <p:cNvPr id="442" name="Google Shape;442;p14"/>
          <p:cNvSpPr txBox="1"/>
          <p:nvPr/>
        </p:nvSpPr>
        <p:spPr>
          <a:xfrm>
            <a:off x="95217" y="1958142"/>
            <a:ext cx="11624311" cy="646288"/>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3600" b="1" i="1" u="none" strike="noStrike" cap="none">
                <a:solidFill>
                  <a:srgbClr val="0070C0"/>
                </a:solidFill>
                <a:latin typeface="Times New Roman"/>
                <a:ea typeface="Times New Roman"/>
                <a:cs typeface="Times New Roman"/>
                <a:sym typeface="Times New Roman"/>
              </a:rPr>
              <a:t>b. </a:t>
            </a:r>
            <a:r>
              <a:rPr lang="en-US" sz="3200" b="1" i="1" u="none" strike="noStrike" cap="none">
                <a:solidFill>
                  <a:srgbClr val="0070C0"/>
                </a:solidFill>
                <a:latin typeface="Times New Roman"/>
                <a:ea typeface="Times New Roman"/>
                <a:cs typeface="Times New Roman"/>
                <a:sym typeface="Times New Roman"/>
              </a:rPr>
              <a:t>Ý nghĩa nhan đề</a:t>
            </a:r>
            <a:endParaRPr sz="3200" b="0" i="1" u="none" strike="noStrike" cap="none">
              <a:solidFill>
                <a:srgbClr val="0070C0"/>
              </a:solidFill>
              <a:latin typeface="Times New Roman"/>
              <a:ea typeface="Times New Roman"/>
              <a:cs typeface="Times New Roman"/>
              <a:sym typeface="Times New Roman"/>
            </a:endParaRPr>
          </a:p>
        </p:txBody>
      </p:sp>
      <p:sp>
        <p:nvSpPr>
          <p:cNvPr id="443" name="Google Shape;443;p14"/>
          <p:cNvSpPr txBox="1"/>
          <p:nvPr/>
        </p:nvSpPr>
        <p:spPr>
          <a:xfrm>
            <a:off x="1422400" y="323056"/>
            <a:ext cx="9347200" cy="609600"/>
          </a:xfrm>
          <a:prstGeom prst="rect">
            <a:avLst/>
          </a:prstGeom>
          <a:solidFill>
            <a:srgbClr val="FEFBE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33FF"/>
              </a:buClr>
              <a:buSzPts val="3200"/>
              <a:buFont typeface="Times New Roman"/>
              <a:buNone/>
            </a:pPr>
            <a:r>
              <a:rPr lang="en-US" sz="3200" b="1">
                <a:solidFill>
                  <a:srgbClr val="3333FF"/>
                </a:solidFill>
                <a:latin typeface="Times New Roman"/>
                <a:ea typeface="Times New Roman"/>
                <a:cs typeface="Times New Roman"/>
                <a:sym typeface="Times New Roman"/>
              </a:rPr>
              <a:t>I. Tìm hiểu chung</a:t>
            </a:r>
            <a:endParaRPr sz="3200" b="1">
              <a:solidFill>
                <a:srgbClr val="3333FF"/>
              </a:solidFill>
              <a:latin typeface="Times New Roman"/>
              <a:ea typeface="Times New Roman"/>
              <a:cs typeface="Times New Roman"/>
              <a:sym typeface="Times New Roman"/>
            </a:endParaRPr>
          </a:p>
        </p:txBody>
      </p:sp>
      <p:pic>
        <p:nvPicPr>
          <p:cNvPr id="444" name="Google Shape;444;p14"/>
          <p:cNvPicPr preferRelativeResize="0">
            <a:picLocks noGrp="1"/>
          </p:cNvPicPr>
          <p:nvPr>
            <p:ph type="body" idx="1"/>
          </p:nvPr>
        </p:nvPicPr>
        <p:blipFill rotWithShape="1">
          <a:blip r:embed="rId3">
            <a:alphaModFix/>
          </a:blip>
          <a:srcRect/>
          <a:stretch/>
        </p:blipFill>
        <p:spPr>
          <a:xfrm>
            <a:off x="457194" y="2788952"/>
            <a:ext cx="3480886" cy="2975810"/>
          </a:xfrm>
          <a:prstGeom prst="rect">
            <a:avLst/>
          </a:prstGeom>
          <a:noFill/>
          <a:ln>
            <a:noFill/>
          </a:ln>
        </p:spPr>
      </p:pic>
      <p:sp>
        <p:nvSpPr>
          <p:cNvPr id="445" name="Google Shape;445;p14"/>
          <p:cNvSpPr txBox="1"/>
          <p:nvPr/>
        </p:nvSpPr>
        <p:spPr>
          <a:xfrm>
            <a:off x="4317018" y="3198235"/>
            <a:ext cx="7092315" cy="2677614"/>
          </a:xfrm>
          <a:prstGeom prst="rect">
            <a:avLst/>
          </a:prstGeom>
          <a:noFill/>
          <a:ln>
            <a:noFill/>
          </a:ln>
        </p:spPr>
        <p:txBody>
          <a:bodyPr spcFirstLastPara="1" wrap="square" lIns="91375" tIns="45675" rIns="91375" bIns="45675" anchor="t" anchorCtr="0">
            <a:spAutoFit/>
          </a:bodyPr>
          <a:lstStyle/>
          <a:p>
            <a:pPr marL="457200" marR="0" lvl="0" indent="-457200" algn="l" rtl="0">
              <a:spcBef>
                <a:spcPts val="0"/>
              </a:spcBef>
              <a:spcAft>
                <a:spcPts val="0"/>
              </a:spcAft>
              <a:buClr>
                <a:srgbClr val="000000"/>
              </a:buClr>
              <a:buSzPts val="2800"/>
              <a:buFont typeface="Times New Roman"/>
              <a:buChar char="-"/>
            </a:pPr>
            <a:r>
              <a:rPr lang="en-US" sz="2800" b="1">
                <a:solidFill>
                  <a:srgbClr val="000000"/>
                </a:solidFill>
                <a:latin typeface="Times New Roman"/>
                <a:ea typeface="Times New Roman"/>
                <a:cs typeface="Times New Roman"/>
                <a:sym typeface="Times New Roman"/>
              </a:rPr>
              <a:t>Giải nghĩa:</a:t>
            </a:r>
            <a:endParaRPr sz="2800">
              <a:solidFill>
                <a:srgbClr val="000000"/>
              </a:solidFill>
              <a:latin typeface="Times New Roman"/>
              <a:ea typeface="Times New Roman"/>
              <a:cs typeface="Times New Roman"/>
              <a:sym typeface="Times New Roman"/>
            </a:endParaRPr>
          </a:p>
          <a:p>
            <a:pPr marL="456996" marR="0" lvl="0" indent="-456996" algn="l" rtl="0">
              <a:spcBef>
                <a:spcPts val="0"/>
              </a:spcBef>
              <a:spcAft>
                <a:spcPts val="0"/>
              </a:spcAft>
              <a:buClr>
                <a:srgbClr val="000000"/>
              </a:buClr>
              <a:buSzPts val="2800"/>
              <a:buFont typeface="Arial"/>
              <a:buChar char="•"/>
            </a:pPr>
            <a:r>
              <a:rPr lang="en-US" sz="2800" b="1" i="1">
                <a:solidFill>
                  <a:srgbClr val="000000"/>
                </a:solidFill>
                <a:latin typeface="Times New Roman"/>
                <a:ea typeface="Times New Roman"/>
                <a:cs typeface="Times New Roman"/>
                <a:sym typeface="Times New Roman"/>
              </a:rPr>
              <a:t>Đại cáo</a:t>
            </a:r>
            <a:r>
              <a:rPr lang="en-US" sz="2800">
                <a:solidFill>
                  <a:srgbClr val="000000"/>
                </a:solidFill>
                <a:latin typeface="Times New Roman"/>
                <a:ea typeface="Times New Roman"/>
                <a:cs typeface="Times New Roman"/>
                <a:sym typeface="Times New Roman"/>
              </a:rPr>
              <a:t>: bài cáo lớn  </a:t>
            </a:r>
            <a:endParaRPr/>
          </a:p>
          <a:p>
            <a:pPr marL="0" marR="0" lvl="0" indent="0" algn="l" rtl="0">
              <a:spcBef>
                <a:spcPts val="0"/>
              </a:spcBef>
              <a:spcAft>
                <a:spcPts val="0"/>
              </a:spcAft>
              <a:buClr>
                <a:srgbClr val="000000"/>
              </a:buClr>
              <a:buSzPts val="2800"/>
              <a:buFont typeface="Quattrocento Sans"/>
              <a:buNone/>
            </a:pPr>
            <a:r>
              <a:rPr lang="en-US" sz="2800">
                <a:solidFill>
                  <a:srgbClr val="000000"/>
                </a:solidFill>
                <a:latin typeface="Times New Roman"/>
                <a:ea typeface="Times New Roman"/>
                <a:cs typeface="Times New Roman"/>
                <a:sym typeface="Times New Roman"/>
              </a:rPr>
              <a:t>	</a:t>
            </a:r>
            <a:r>
              <a:rPr lang="en-US" sz="2800">
                <a:solidFill>
                  <a:srgbClr val="000000"/>
                </a:solidFill>
                <a:latin typeface="Arial"/>
                <a:ea typeface="Arial"/>
                <a:cs typeface="Arial"/>
                <a:sym typeface="Arial"/>
              </a:rPr>
              <a:t>→ </a:t>
            </a:r>
            <a:r>
              <a:rPr lang="en-US" sz="2800">
                <a:solidFill>
                  <a:srgbClr val="000000"/>
                </a:solidFill>
                <a:latin typeface="Times New Roman"/>
                <a:ea typeface="Times New Roman"/>
                <a:cs typeface="Times New Roman"/>
                <a:sym typeface="Times New Roman"/>
              </a:rPr>
              <a:t>Dung lượng lớn</a:t>
            </a: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800"/>
              <a:buFont typeface="Quattrocento Sans"/>
              <a:buNone/>
            </a:pPr>
            <a:r>
              <a:rPr lang="en-US" sz="2800">
                <a:solidFill>
                  <a:srgbClr val="000000"/>
                </a:solidFill>
                <a:latin typeface="Times New Roman"/>
                <a:ea typeface="Times New Roman"/>
                <a:cs typeface="Times New Roman"/>
                <a:sym typeface="Times New Roman"/>
              </a:rPr>
              <a:t>	</a:t>
            </a:r>
            <a:r>
              <a:rPr lang="en-US" sz="2800">
                <a:solidFill>
                  <a:srgbClr val="000000"/>
                </a:solidFill>
                <a:latin typeface="Arial"/>
                <a:ea typeface="Arial"/>
                <a:cs typeface="Arial"/>
                <a:sym typeface="Arial"/>
              </a:rPr>
              <a:t>→</a:t>
            </a:r>
            <a:r>
              <a:rPr lang="en-US" sz="2800">
                <a:solidFill>
                  <a:srgbClr val="000000"/>
                </a:solidFill>
                <a:latin typeface="Times New Roman"/>
                <a:ea typeface="Times New Roman"/>
                <a:cs typeface="Times New Roman"/>
                <a:sym typeface="Times New Roman"/>
              </a:rPr>
              <a:t> Tính chất trọng đại </a:t>
            </a:r>
            <a:endParaRPr/>
          </a:p>
          <a:p>
            <a:pPr marL="456996" marR="0" lvl="0" indent="-456996" algn="l" rtl="0">
              <a:spcBef>
                <a:spcPts val="0"/>
              </a:spcBef>
              <a:spcAft>
                <a:spcPts val="0"/>
              </a:spcAft>
              <a:buClr>
                <a:srgbClr val="000000"/>
              </a:buClr>
              <a:buSzPts val="2800"/>
              <a:buFont typeface="Arial"/>
              <a:buChar char="•"/>
            </a:pPr>
            <a:r>
              <a:rPr lang="en-US" sz="2800" b="1" i="1">
                <a:solidFill>
                  <a:srgbClr val="000000"/>
                </a:solidFill>
                <a:latin typeface="Times New Roman"/>
                <a:ea typeface="Times New Roman"/>
                <a:cs typeface="Times New Roman"/>
                <a:sym typeface="Times New Roman"/>
              </a:rPr>
              <a:t>Bình</a:t>
            </a:r>
            <a:r>
              <a:rPr lang="en-US" sz="2800">
                <a:solidFill>
                  <a:srgbClr val="000000"/>
                </a:solidFill>
                <a:latin typeface="Times New Roman"/>
                <a:ea typeface="Times New Roman"/>
                <a:cs typeface="Times New Roman"/>
                <a:sym typeface="Times New Roman"/>
              </a:rPr>
              <a:t>: dẹp yên, bình định, ổn định                              </a:t>
            </a:r>
            <a:endParaRPr/>
          </a:p>
          <a:p>
            <a:pPr marL="456996" marR="0" lvl="0" indent="-456996" algn="l" rtl="0">
              <a:spcBef>
                <a:spcPts val="0"/>
              </a:spcBef>
              <a:spcAft>
                <a:spcPts val="0"/>
              </a:spcAft>
              <a:buClr>
                <a:srgbClr val="000000"/>
              </a:buClr>
              <a:buSzPts val="2800"/>
              <a:buFont typeface="Arial"/>
              <a:buChar char="•"/>
            </a:pPr>
            <a:r>
              <a:rPr lang="en-US" sz="2800" b="1" i="1">
                <a:solidFill>
                  <a:srgbClr val="000000"/>
                </a:solidFill>
                <a:latin typeface="Times New Roman"/>
                <a:ea typeface="Times New Roman"/>
                <a:cs typeface="Times New Roman"/>
                <a:sym typeface="Times New Roman"/>
              </a:rPr>
              <a:t>Ngô</a:t>
            </a:r>
            <a:r>
              <a:rPr lang="en-US" sz="2800">
                <a:solidFill>
                  <a:srgbClr val="000000"/>
                </a:solidFill>
                <a:latin typeface="Times New Roman"/>
                <a:ea typeface="Times New Roman"/>
                <a:cs typeface="Times New Roman"/>
                <a:sym typeface="Times New Roman"/>
              </a:rPr>
              <a:t>: giặc Minh</a:t>
            </a:r>
            <a:endParaRPr sz="2800">
              <a:solidFill>
                <a:srgbClr val="000000"/>
              </a:solidFill>
              <a:latin typeface="Times New Roman"/>
              <a:ea typeface="Times New Roman"/>
              <a:cs typeface="Times New Roman"/>
              <a:sym typeface="Times New Roman"/>
            </a:endParaRPr>
          </a:p>
        </p:txBody>
      </p:sp>
      <p:sp>
        <p:nvSpPr>
          <p:cNvPr id="446" name="Google Shape;446;p14"/>
          <p:cNvSpPr txBox="1"/>
          <p:nvPr/>
        </p:nvSpPr>
        <p:spPr>
          <a:xfrm>
            <a:off x="379005" y="5770035"/>
            <a:ext cx="11340523" cy="784788"/>
          </a:xfrm>
          <a:prstGeom prst="rect">
            <a:avLst/>
          </a:prstGeom>
          <a:noFill/>
          <a:ln>
            <a:noFill/>
          </a:ln>
        </p:spPr>
        <p:txBody>
          <a:bodyPr spcFirstLastPara="1" wrap="square" lIns="91375" tIns="45675" rIns="91375" bIns="45675" anchor="t" anchorCtr="0">
            <a:spAutoFit/>
          </a:bodyPr>
          <a:lstStyle/>
          <a:p>
            <a:pPr marL="457200" marR="0" lvl="0" indent="-457200" algn="just" rtl="0">
              <a:lnSpc>
                <a:spcPct val="150000"/>
              </a:lnSpc>
              <a:spcBef>
                <a:spcPts val="0"/>
              </a:spcBef>
              <a:spcAft>
                <a:spcPts val="0"/>
              </a:spcAft>
              <a:buClr>
                <a:srgbClr val="002060"/>
              </a:buClr>
              <a:buSzPts val="3000"/>
              <a:buFont typeface="Noto Sans Symbols"/>
              <a:buChar char="⮚"/>
            </a:pPr>
            <a:r>
              <a:rPr lang="en-US" sz="3000" b="1" i="1">
                <a:solidFill>
                  <a:srgbClr val="002060"/>
                </a:solidFill>
                <a:latin typeface="Times New Roman"/>
                <a:ea typeface="Times New Roman"/>
                <a:cs typeface="Times New Roman"/>
                <a:sym typeface="Times New Roman"/>
              </a:rPr>
              <a:t>Nghĩa của nhan đề: </a:t>
            </a:r>
            <a:r>
              <a:rPr lang="en-US" sz="3000" i="1">
                <a:solidFill>
                  <a:srgbClr val="002060"/>
                </a:solidFill>
                <a:latin typeface="Times New Roman"/>
                <a:ea typeface="Times New Roman"/>
                <a:cs typeface="Times New Roman"/>
                <a:sym typeface="Times New Roman"/>
              </a:rPr>
              <a:t> Bài cáo lớn ban bố về việc dẹp yên giặc Ngô.</a:t>
            </a:r>
            <a:endParaRPr sz="3000" i="1">
              <a:solidFill>
                <a:srgbClr val="002060"/>
              </a:solidFill>
              <a:latin typeface="Times New Roman"/>
              <a:ea typeface="Times New Roman"/>
              <a:cs typeface="Times New Roman"/>
              <a:sym typeface="Times New Roman"/>
            </a:endParaRPr>
          </a:p>
        </p:txBody>
      </p:sp>
      <p:sp>
        <p:nvSpPr>
          <p:cNvPr id="447" name="Google Shape;447;p14"/>
          <p:cNvSpPr txBox="1"/>
          <p:nvPr/>
        </p:nvSpPr>
        <p:spPr>
          <a:xfrm>
            <a:off x="599729" y="1295970"/>
            <a:ext cx="3988037" cy="58473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i="1">
                <a:solidFill>
                  <a:srgbClr val="0070C0"/>
                </a:solidFill>
                <a:latin typeface="Times New Roman"/>
                <a:ea typeface="Times New Roman"/>
                <a:cs typeface="Times New Roman"/>
                <a:sym typeface="Times New Roman"/>
              </a:rPr>
              <a:t>2. Tác phẩm</a:t>
            </a:r>
            <a:endParaRPr sz="3600" b="1" i="1">
              <a:solidFill>
                <a:srgbClr val="0070C0"/>
              </a:solidFill>
              <a:latin typeface="Times New Roman"/>
              <a:ea typeface="Times New Roman"/>
              <a:cs typeface="Times New Roman"/>
              <a:sym typeface="Times New Roman"/>
            </a:endParaRPr>
          </a:p>
        </p:txBody>
      </p:sp>
      <p:sp>
        <p:nvSpPr>
          <p:cNvPr id="448" name="Google Shape;448;p14"/>
          <p:cNvSpPr/>
          <p:nvPr/>
        </p:nvSpPr>
        <p:spPr>
          <a:xfrm>
            <a:off x="4293477" y="1978020"/>
            <a:ext cx="7210451" cy="105195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 Chữ Hán: </a:t>
            </a:r>
            <a:r>
              <a:rPr lang="en-US" sz="2800" i="1">
                <a:solidFill>
                  <a:srgbClr val="000000"/>
                </a:solidFill>
                <a:latin typeface="Times New Roman"/>
                <a:ea typeface="Times New Roman"/>
                <a:cs typeface="Times New Roman"/>
                <a:sym typeface="Times New Roman"/>
              </a:rPr>
              <a:t>Bình Ngô đại cáo</a:t>
            </a:r>
            <a:r>
              <a:rPr lang="en-US" sz="2800">
                <a:solidFill>
                  <a:srgbClr val="000000"/>
                </a:solidFill>
                <a:latin typeface="Times New Roman"/>
                <a:ea typeface="Times New Roman"/>
                <a:cs typeface="Times New Roman"/>
                <a:sym typeface="Times New Roman"/>
              </a:rPr>
              <a:t> ⭢ dịch ra tiếng Việt: </a:t>
            </a:r>
            <a:r>
              <a:rPr lang="en-US" sz="2800" i="1">
                <a:solidFill>
                  <a:srgbClr val="000000"/>
                </a:solidFill>
                <a:latin typeface="Times New Roman"/>
                <a:ea typeface="Times New Roman"/>
                <a:cs typeface="Times New Roman"/>
                <a:sym typeface="Times New Roman"/>
              </a:rPr>
              <a:t>Đại cáo bình Ngô</a:t>
            </a:r>
            <a:r>
              <a:rPr lang="en-US" sz="2800">
                <a:solidFill>
                  <a:srgbClr val="000000"/>
                </a:solidFill>
                <a:latin typeface="Times New Roman"/>
                <a:ea typeface="Times New Roman"/>
                <a:cs typeface="Times New Roman"/>
                <a:sym typeface="Times New Roman"/>
              </a:rPr>
              <a:t>.</a:t>
            </a:r>
            <a:endParaRPr sz="2000">
              <a:solidFill>
                <a:srgbClr val="000000"/>
              </a:solidFill>
              <a:latin typeface="Calibri"/>
              <a:ea typeface="Calibri"/>
              <a:cs typeface="Calibri"/>
              <a:sym typeface="Calibri"/>
            </a:endParaRPr>
          </a:p>
        </p:txBody>
      </p:sp>
      <p:sp>
        <p:nvSpPr>
          <p:cNvPr id="449" name="Google Shape;449;p14"/>
          <p:cNvSpPr/>
          <p:nvPr/>
        </p:nvSpPr>
        <p:spPr>
          <a:xfrm>
            <a:off x="4286003" y="1808306"/>
            <a:ext cx="7285916" cy="4181699"/>
          </a:xfrm>
          <a:prstGeom prst="cloudCallout">
            <a:avLst>
              <a:gd name="adj1" fmla="val -64914"/>
              <a:gd name="adj2" fmla="val 47200"/>
            </a:avLst>
          </a:prstGeom>
          <a:solidFill>
            <a:srgbClr val="D8E2F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2800" b="1" i="1">
                <a:solidFill>
                  <a:srgbClr val="FF0000"/>
                </a:solidFill>
                <a:latin typeface="Times New Roman"/>
                <a:ea typeface="Times New Roman"/>
                <a:cs typeface="Times New Roman"/>
                <a:sym typeface="Times New Roman"/>
              </a:rPr>
              <a:t>Em hiểu gì về nhan đề tác phẩm? Tại sao gọi là “đại cáo”? Giặc Ngô là giặc nào? Vì sao tác giả lại gọi chúng như vậy?</a:t>
            </a:r>
            <a:endParaRPr sz="2800" b="1" i="1">
              <a:solidFill>
                <a:srgbClr val="FF000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49"/>
                                        </p:tgtEl>
                                      </p:cBhvr>
                                    </p:animEffect>
                                    <p:set>
                                      <p:cBhvr>
                                        <p:cTn id="12" dur="1" fill="hold">
                                          <p:stCondLst>
                                            <p:cond delay="500"/>
                                          </p:stCondLst>
                                        </p:cTn>
                                        <p:tgtEl>
                                          <p:spTgt spid="4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gtEl>
                                        <p:attrNameLst>
                                          <p:attrName>style.visibility</p:attrName>
                                        </p:attrNameLst>
                                      </p:cBhvr>
                                      <p:to>
                                        <p:strVal val="visible"/>
                                      </p:to>
                                    </p:set>
                                    <p:animEffect transition="in" filter="fade">
                                      <p:cBhvr>
                                        <p:cTn id="17" dur="500"/>
                                        <p:tgtEl>
                                          <p:spTgt spid="4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4"/>
                                        </p:tgtEl>
                                        <p:attrNameLst>
                                          <p:attrName>style.visibility</p:attrName>
                                        </p:attrNameLst>
                                      </p:cBhvr>
                                      <p:to>
                                        <p:strVal val="visible"/>
                                      </p:to>
                                    </p:set>
                                    <p:animEffect transition="in" filter="fade">
                                      <p:cBhvr>
                                        <p:cTn id="22" dur="2000"/>
                                        <p:tgtEl>
                                          <p:spTgt spid="4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500"/>
                                        <p:tgtEl>
                                          <p:spTgt spid="4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5">
                                            <p:txEl>
                                              <p:pRg st="0" end="0"/>
                                            </p:txEl>
                                          </p:spTgt>
                                        </p:tgtEl>
                                        <p:attrNameLst>
                                          <p:attrName>style.visibility</p:attrName>
                                        </p:attrNameLst>
                                      </p:cBhvr>
                                      <p:to>
                                        <p:strVal val="visible"/>
                                      </p:to>
                                    </p:set>
                                    <p:animEffect transition="in" filter="fade">
                                      <p:cBhvr>
                                        <p:cTn id="32" dur="500"/>
                                        <p:tgtEl>
                                          <p:spTgt spid="44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5">
                                            <p:txEl>
                                              <p:pRg st="1" end="1"/>
                                            </p:txEl>
                                          </p:spTgt>
                                        </p:tgtEl>
                                        <p:attrNameLst>
                                          <p:attrName>style.visibility</p:attrName>
                                        </p:attrNameLst>
                                      </p:cBhvr>
                                      <p:to>
                                        <p:strVal val="visible"/>
                                      </p:to>
                                    </p:set>
                                    <p:animEffect transition="in" filter="fade">
                                      <p:cBhvr>
                                        <p:cTn id="37" dur="500"/>
                                        <p:tgtEl>
                                          <p:spTgt spid="44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5">
                                            <p:txEl>
                                              <p:pRg st="2" end="2"/>
                                            </p:txEl>
                                          </p:spTgt>
                                        </p:tgtEl>
                                        <p:attrNameLst>
                                          <p:attrName>style.visibility</p:attrName>
                                        </p:attrNameLst>
                                      </p:cBhvr>
                                      <p:to>
                                        <p:strVal val="visible"/>
                                      </p:to>
                                    </p:set>
                                    <p:animEffect transition="in" filter="fade">
                                      <p:cBhvr>
                                        <p:cTn id="42" dur="500"/>
                                        <p:tgtEl>
                                          <p:spTgt spid="44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5">
                                            <p:txEl>
                                              <p:pRg st="3" end="3"/>
                                            </p:txEl>
                                          </p:spTgt>
                                        </p:tgtEl>
                                        <p:attrNameLst>
                                          <p:attrName>style.visibility</p:attrName>
                                        </p:attrNameLst>
                                      </p:cBhvr>
                                      <p:to>
                                        <p:strVal val="visible"/>
                                      </p:to>
                                    </p:set>
                                    <p:animEffect transition="in" filter="fade">
                                      <p:cBhvr>
                                        <p:cTn id="47" dur="500"/>
                                        <p:tgtEl>
                                          <p:spTgt spid="44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5">
                                            <p:txEl>
                                              <p:pRg st="4" end="4"/>
                                            </p:txEl>
                                          </p:spTgt>
                                        </p:tgtEl>
                                        <p:attrNameLst>
                                          <p:attrName>style.visibility</p:attrName>
                                        </p:attrNameLst>
                                      </p:cBhvr>
                                      <p:to>
                                        <p:strVal val="visible"/>
                                      </p:to>
                                    </p:set>
                                    <p:animEffect transition="in" filter="fade">
                                      <p:cBhvr>
                                        <p:cTn id="52" dur="500"/>
                                        <p:tgtEl>
                                          <p:spTgt spid="44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5">
                                            <p:txEl>
                                              <p:pRg st="5" end="5"/>
                                            </p:txEl>
                                          </p:spTgt>
                                        </p:tgtEl>
                                        <p:attrNameLst>
                                          <p:attrName>style.visibility</p:attrName>
                                        </p:attrNameLst>
                                      </p:cBhvr>
                                      <p:to>
                                        <p:strVal val="visible"/>
                                      </p:to>
                                    </p:set>
                                    <p:animEffect transition="in" filter="fade">
                                      <p:cBhvr>
                                        <p:cTn id="57" dur="500"/>
                                        <p:tgtEl>
                                          <p:spTgt spid="44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46"/>
                                        </p:tgtEl>
                                        <p:attrNameLst>
                                          <p:attrName>style.visibility</p:attrName>
                                        </p:attrNameLst>
                                      </p:cBhvr>
                                      <p:to>
                                        <p:strVal val="visible"/>
                                      </p:to>
                                    </p:set>
                                    <p:animEffect transition="in" filter="fade">
                                      <p:cBhvr>
                                        <p:cTn id="62"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53"/>
        <p:cNvGrpSpPr/>
        <p:nvPr/>
      </p:nvGrpSpPr>
      <p:grpSpPr>
        <a:xfrm>
          <a:off x="0" y="0"/>
          <a:ext cx="0" cy="0"/>
          <a:chOff x="0" y="0"/>
          <a:chExt cx="0" cy="0"/>
        </a:xfrm>
      </p:grpSpPr>
      <p:sp>
        <p:nvSpPr>
          <p:cNvPr id="454" name="Google Shape;454;p15"/>
          <p:cNvSpPr txBox="1"/>
          <p:nvPr/>
        </p:nvSpPr>
        <p:spPr>
          <a:xfrm>
            <a:off x="1422400" y="323056"/>
            <a:ext cx="9347200" cy="609600"/>
          </a:xfrm>
          <a:prstGeom prst="rect">
            <a:avLst/>
          </a:prstGeom>
          <a:solidFill>
            <a:srgbClr val="FEFBE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33FF"/>
              </a:buClr>
              <a:buSzPts val="3200"/>
              <a:buFont typeface="Times New Roman"/>
              <a:buNone/>
            </a:pPr>
            <a:r>
              <a:rPr lang="en-US" sz="3200" b="1">
                <a:solidFill>
                  <a:srgbClr val="3333FF"/>
                </a:solidFill>
                <a:latin typeface="Times New Roman"/>
                <a:ea typeface="Times New Roman"/>
                <a:cs typeface="Times New Roman"/>
                <a:sym typeface="Times New Roman"/>
              </a:rPr>
              <a:t>I. Tìm hiểu chung</a:t>
            </a:r>
            <a:endParaRPr sz="3200" b="1">
              <a:solidFill>
                <a:srgbClr val="3333FF"/>
              </a:solidFill>
              <a:latin typeface="Times New Roman"/>
              <a:ea typeface="Times New Roman"/>
              <a:cs typeface="Times New Roman"/>
              <a:sym typeface="Times New Roman"/>
            </a:endParaRPr>
          </a:p>
        </p:txBody>
      </p:sp>
      <p:sp>
        <p:nvSpPr>
          <p:cNvPr id="455" name="Google Shape;455;p15"/>
          <p:cNvSpPr txBox="1"/>
          <p:nvPr/>
        </p:nvSpPr>
        <p:spPr>
          <a:xfrm>
            <a:off x="74191" y="1984414"/>
            <a:ext cx="11624311" cy="584733"/>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3200" b="1" i="1" u="none" strike="noStrike" cap="none">
                <a:solidFill>
                  <a:srgbClr val="0070C0"/>
                </a:solidFill>
                <a:latin typeface="Times New Roman"/>
                <a:ea typeface="Times New Roman"/>
                <a:cs typeface="Times New Roman"/>
                <a:sym typeface="Times New Roman"/>
              </a:rPr>
              <a:t>c. Đọc </a:t>
            </a:r>
            <a:endParaRPr sz="3200" b="0" i="1" u="none" strike="noStrike" cap="none">
              <a:solidFill>
                <a:srgbClr val="0070C0"/>
              </a:solidFill>
              <a:latin typeface="Times New Roman"/>
              <a:ea typeface="Times New Roman"/>
              <a:cs typeface="Times New Roman"/>
              <a:sym typeface="Times New Roman"/>
            </a:endParaRPr>
          </a:p>
        </p:txBody>
      </p:sp>
      <p:sp>
        <p:nvSpPr>
          <p:cNvPr id="456" name="Google Shape;456;p15"/>
          <p:cNvSpPr txBox="1"/>
          <p:nvPr/>
        </p:nvSpPr>
        <p:spPr>
          <a:xfrm>
            <a:off x="599729" y="1295970"/>
            <a:ext cx="3988037" cy="58473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i="1">
                <a:solidFill>
                  <a:srgbClr val="0070C0"/>
                </a:solidFill>
                <a:latin typeface="Times New Roman"/>
                <a:ea typeface="Times New Roman"/>
                <a:cs typeface="Times New Roman"/>
                <a:sym typeface="Times New Roman"/>
              </a:rPr>
              <a:t>2. Tác phẩm</a:t>
            </a:r>
            <a:endParaRPr sz="3600" b="1" i="1">
              <a:solidFill>
                <a:srgbClr val="0070C0"/>
              </a:solidFill>
              <a:latin typeface="Times New Roman"/>
              <a:ea typeface="Times New Roman"/>
              <a:cs typeface="Times New Roman"/>
              <a:sym typeface="Times New Roman"/>
            </a:endParaRPr>
          </a:p>
        </p:txBody>
      </p:sp>
      <p:sp>
        <p:nvSpPr>
          <p:cNvPr id="5" name="TextBox 1">
            <a:extLst>
              <a:ext uri="{FF2B5EF4-FFF2-40B4-BE49-F238E27FC236}">
                <a16:creationId xmlns:a16="http://schemas.microsoft.com/office/drawing/2014/main" id="{75A5EEA9-7978-4386-8415-48B3DC054536}"/>
              </a:ext>
            </a:extLst>
          </p:cNvPr>
          <p:cNvSpPr txBox="1"/>
          <p:nvPr/>
        </p:nvSpPr>
        <p:spPr>
          <a:xfrm>
            <a:off x="1278530" y="3056552"/>
            <a:ext cx="9215632"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vi-VN" sz="3600" i="1" dirty="0">
                <a:solidFill>
                  <a:srgbClr val="002060"/>
                </a:solidFill>
                <a:latin typeface="Calibri" panose="020F0502020204030204" pitchFamily="34" charset="0"/>
                <a:cs typeface="Calibri" panose="020F0502020204030204" pitchFamily="34" charset="0"/>
              </a:rPr>
              <a:t>Bỉ ngạn đỏ tám năm trời</a:t>
            </a:r>
          </a:p>
          <a:p>
            <a:pPr algn="ctr">
              <a:defRPr/>
            </a:pPr>
            <a:r>
              <a:rPr lang="vi-VN" sz="3600" i="1" dirty="0">
                <a:solidFill>
                  <a:srgbClr val="002060"/>
                </a:solidFill>
                <a:latin typeface="Calibri" panose="020F0502020204030204" pitchFamily="34" charset="0"/>
                <a:cs typeface="Calibri" panose="020F0502020204030204" pitchFamily="34" charset="0"/>
              </a:rPr>
              <a:t>Nhuộm đồng Tốt - Chúc tơi bời máu tươi</a:t>
            </a:r>
          </a:p>
          <a:p>
            <a:pPr algn="ctr">
              <a:defRPr/>
            </a:pPr>
            <a:r>
              <a:rPr lang="vi-VN" sz="3600" i="1" dirty="0">
                <a:solidFill>
                  <a:srgbClr val="002060"/>
                </a:solidFill>
                <a:latin typeface="Calibri" panose="020F0502020204030204" pitchFamily="34" charset="0"/>
                <a:cs typeface="Calibri" panose="020F0502020204030204" pitchFamily="34" charset="0"/>
              </a:rPr>
              <a:t>Cửu tuyền nhẹ một nụ cười</a:t>
            </a:r>
          </a:p>
          <a:p>
            <a:pPr algn="ctr">
              <a:defRPr/>
            </a:pPr>
            <a:r>
              <a:rPr lang="vi-VN" sz="3600" i="1" dirty="0">
                <a:solidFill>
                  <a:srgbClr val="002060"/>
                </a:solidFill>
                <a:latin typeface="Calibri" panose="020F0502020204030204" pitchFamily="34" charset="0"/>
                <a:cs typeface="Calibri" panose="020F0502020204030204" pitchFamily="34" charset="0"/>
              </a:rPr>
              <a:t>Sáu ngàn thanh kiếm địch mười vạn quân</a:t>
            </a:r>
            <a:endParaRPr lang="en-US" sz="3600" i="1" dirty="0">
              <a:solidFill>
                <a:srgbClr val="002060"/>
              </a:solidFill>
              <a:latin typeface="Calibri" panose="020F0502020204030204" pitchFamily="34" charset="0"/>
              <a:cs typeface="Calibri" panose="020F050202020403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60"/>
        <p:cNvGrpSpPr/>
        <p:nvPr/>
      </p:nvGrpSpPr>
      <p:grpSpPr>
        <a:xfrm>
          <a:off x="0" y="0"/>
          <a:ext cx="0" cy="0"/>
          <a:chOff x="0" y="0"/>
          <a:chExt cx="0" cy="0"/>
        </a:xfrm>
      </p:grpSpPr>
      <p:sp>
        <p:nvSpPr>
          <p:cNvPr id="461" name="Google Shape;461;p16"/>
          <p:cNvSpPr txBox="1"/>
          <p:nvPr/>
        </p:nvSpPr>
        <p:spPr>
          <a:xfrm>
            <a:off x="1422400" y="323056"/>
            <a:ext cx="9347200" cy="609600"/>
          </a:xfrm>
          <a:prstGeom prst="rect">
            <a:avLst/>
          </a:prstGeom>
          <a:solidFill>
            <a:srgbClr val="FEFBE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33FF"/>
              </a:buClr>
              <a:buSzPts val="3200"/>
              <a:buFont typeface="Times New Roman"/>
              <a:buNone/>
            </a:pPr>
            <a:r>
              <a:rPr lang="en-US" sz="3200" b="1">
                <a:solidFill>
                  <a:srgbClr val="3333FF"/>
                </a:solidFill>
                <a:latin typeface="Times New Roman"/>
                <a:ea typeface="Times New Roman"/>
                <a:cs typeface="Times New Roman"/>
                <a:sym typeface="Times New Roman"/>
              </a:rPr>
              <a:t>I. Tìm hiểu chung</a:t>
            </a:r>
            <a:endParaRPr sz="3200" b="1">
              <a:solidFill>
                <a:srgbClr val="3333FF"/>
              </a:solidFill>
              <a:latin typeface="Times New Roman"/>
              <a:ea typeface="Times New Roman"/>
              <a:cs typeface="Times New Roman"/>
              <a:sym typeface="Times New Roman"/>
            </a:endParaRPr>
          </a:p>
        </p:txBody>
      </p:sp>
      <p:sp>
        <p:nvSpPr>
          <p:cNvPr id="462" name="Google Shape;462;p16"/>
          <p:cNvSpPr txBox="1"/>
          <p:nvPr/>
        </p:nvSpPr>
        <p:spPr>
          <a:xfrm>
            <a:off x="74191" y="1984414"/>
            <a:ext cx="11624311" cy="584733"/>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3200" b="1" i="1" u="none" strike="noStrike" cap="none">
                <a:solidFill>
                  <a:srgbClr val="0070C0"/>
                </a:solidFill>
                <a:latin typeface="Times New Roman"/>
                <a:ea typeface="Times New Roman"/>
                <a:cs typeface="Times New Roman"/>
                <a:sym typeface="Times New Roman"/>
              </a:rPr>
              <a:t>d. Bố cục </a:t>
            </a:r>
            <a:endParaRPr sz="3200" b="0" i="1" u="none" strike="noStrike" cap="none">
              <a:solidFill>
                <a:srgbClr val="0070C0"/>
              </a:solidFill>
              <a:latin typeface="Times New Roman"/>
              <a:ea typeface="Times New Roman"/>
              <a:cs typeface="Times New Roman"/>
              <a:sym typeface="Times New Roman"/>
            </a:endParaRPr>
          </a:p>
        </p:txBody>
      </p:sp>
      <p:sp>
        <p:nvSpPr>
          <p:cNvPr id="463" name="Google Shape;463;p16"/>
          <p:cNvSpPr txBox="1"/>
          <p:nvPr/>
        </p:nvSpPr>
        <p:spPr>
          <a:xfrm>
            <a:off x="488731" y="2579874"/>
            <a:ext cx="11533093" cy="3554777"/>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Clr>
                <a:srgbClr val="002060"/>
              </a:buClr>
              <a:buSzPts val="3000"/>
              <a:buFont typeface="Quattrocento Sans"/>
              <a:buNone/>
            </a:pPr>
            <a:r>
              <a:rPr lang="en-US" sz="3000" i="1">
                <a:solidFill>
                  <a:srgbClr val="002060"/>
                </a:solidFill>
                <a:latin typeface="Times New Roman"/>
                <a:ea typeface="Times New Roman"/>
                <a:cs typeface="Times New Roman"/>
                <a:sym typeface="Times New Roman"/>
              </a:rPr>
              <a:t>- Gồm </a:t>
            </a:r>
            <a:r>
              <a:rPr lang="en-US" sz="3000" b="1" i="1">
                <a:solidFill>
                  <a:srgbClr val="002060"/>
                </a:solidFill>
                <a:latin typeface="Times New Roman"/>
                <a:ea typeface="Times New Roman"/>
                <a:cs typeface="Times New Roman"/>
                <a:sym typeface="Times New Roman"/>
              </a:rPr>
              <a:t>4 phần</a:t>
            </a:r>
            <a:r>
              <a:rPr lang="en-US" sz="3000" i="1">
                <a:solidFill>
                  <a:srgbClr val="002060"/>
                </a:solidFill>
                <a:latin typeface="Times New Roman"/>
                <a:ea typeface="Times New Roman"/>
                <a:cs typeface="Times New Roman"/>
                <a:sym typeface="Times New Roman"/>
              </a:rPr>
              <a:t>:</a:t>
            </a:r>
            <a:endParaRPr sz="3000" i="1">
              <a:solidFill>
                <a:srgbClr val="002060"/>
              </a:solidFill>
              <a:latin typeface="Times New Roman"/>
              <a:ea typeface="Times New Roman"/>
              <a:cs typeface="Times New Roman"/>
              <a:sym typeface="Times New Roman"/>
            </a:endParaRPr>
          </a:p>
          <a:p>
            <a:pPr marL="514119" marR="0" lvl="0" indent="-514119" algn="just" rtl="0">
              <a:lnSpc>
                <a:spcPct val="150000"/>
              </a:lnSpc>
              <a:spcBef>
                <a:spcPts val="0"/>
              </a:spcBef>
              <a:spcAft>
                <a:spcPts val="0"/>
              </a:spcAft>
              <a:buClr>
                <a:srgbClr val="000000"/>
              </a:buClr>
              <a:buSzPts val="3000"/>
              <a:buFont typeface="Arial"/>
              <a:buAutoNum type="arabicPeriod"/>
            </a:pPr>
            <a:r>
              <a:rPr lang="en-US" sz="3000">
                <a:solidFill>
                  <a:srgbClr val="000000"/>
                </a:solidFill>
                <a:latin typeface="Times New Roman"/>
                <a:ea typeface="Times New Roman"/>
                <a:cs typeface="Times New Roman"/>
                <a:sym typeface="Times New Roman"/>
              </a:rPr>
              <a:t>Nêu luận đề chính nghĩa. </a:t>
            </a:r>
            <a:endParaRPr/>
          </a:p>
          <a:p>
            <a:pPr marL="514119" marR="0" lvl="0" indent="-514119" algn="just" rtl="0">
              <a:lnSpc>
                <a:spcPct val="150000"/>
              </a:lnSpc>
              <a:spcBef>
                <a:spcPts val="0"/>
              </a:spcBef>
              <a:spcAft>
                <a:spcPts val="0"/>
              </a:spcAft>
              <a:buClr>
                <a:srgbClr val="000000"/>
              </a:buClr>
              <a:buSzPts val="3000"/>
              <a:buFont typeface="Arial"/>
              <a:buAutoNum type="arabicPeriod"/>
            </a:pPr>
            <a:r>
              <a:rPr lang="en-US" sz="3000">
                <a:solidFill>
                  <a:srgbClr val="000000"/>
                </a:solidFill>
                <a:latin typeface="Times New Roman"/>
                <a:ea typeface="Times New Roman"/>
                <a:cs typeface="Times New Roman"/>
                <a:sym typeface="Times New Roman"/>
              </a:rPr>
              <a:t>Vạch rõ tội ác kẻ thù.</a:t>
            </a:r>
            <a:endParaRPr/>
          </a:p>
          <a:p>
            <a:pPr marL="514119" marR="0" lvl="0" indent="-514119" algn="just" rtl="0">
              <a:lnSpc>
                <a:spcPct val="150000"/>
              </a:lnSpc>
              <a:spcBef>
                <a:spcPts val="0"/>
              </a:spcBef>
              <a:spcAft>
                <a:spcPts val="0"/>
              </a:spcAft>
              <a:buClr>
                <a:srgbClr val="000000"/>
              </a:buClr>
              <a:buSzPts val="3000"/>
              <a:buFont typeface="Arial"/>
              <a:buAutoNum type="arabicPeriod"/>
            </a:pPr>
            <a:r>
              <a:rPr lang="en-US" sz="3000">
                <a:solidFill>
                  <a:srgbClr val="000000"/>
                </a:solidFill>
                <a:latin typeface="Times New Roman"/>
                <a:ea typeface="Times New Roman"/>
                <a:cs typeface="Times New Roman"/>
                <a:sym typeface="Times New Roman"/>
              </a:rPr>
              <a:t>Kể lại quá trình chinh phạt gian khổ và tất thắng của cuộc khởi nghĩa.</a:t>
            </a:r>
            <a:endParaRPr/>
          </a:p>
          <a:p>
            <a:pPr marL="514119" marR="0" lvl="0" indent="-514119" algn="just" rtl="0">
              <a:lnSpc>
                <a:spcPct val="150000"/>
              </a:lnSpc>
              <a:spcBef>
                <a:spcPts val="0"/>
              </a:spcBef>
              <a:spcAft>
                <a:spcPts val="0"/>
              </a:spcAft>
              <a:buClr>
                <a:srgbClr val="000000"/>
              </a:buClr>
              <a:buSzPts val="3000"/>
              <a:buFont typeface="Arial"/>
              <a:buAutoNum type="arabicPeriod"/>
            </a:pPr>
            <a:r>
              <a:rPr lang="en-US" sz="3000">
                <a:solidFill>
                  <a:srgbClr val="000000"/>
                </a:solidFill>
                <a:latin typeface="Times New Roman"/>
                <a:ea typeface="Times New Roman"/>
                <a:cs typeface="Times New Roman"/>
                <a:sym typeface="Times New Roman"/>
              </a:rPr>
              <a:t>Tuyên bố chiến quả, khẳng định sự nghiệp chính nghĩa.</a:t>
            </a:r>
            <a:endParaRPr/>
          </a:p>
        </p:txBody>
      </p:sp>
      <p:sp>
        <p:nvSpPr>
          <p:cNvPr id="464" name="Google Shape;464;p16"/>
          <p:cNvSpPr txBox="1"/>
          <p:nvPr/>
        </p:nvSpPr>
        <p:spPr>
          <a:xfrm>
            <a:off x="599729" y="1295970"/>
            <a:ext cx="3988037" cy="58473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i="1">
                <a:solidFill>
                  <a:srgbClr val="0070C0"/>
                </a:solidFill>
                <a:latin typeface="Times New Roman"/>
                <a:ea typeface="Times New Roman"/>
                <a:cs typeface="Times New Roman"/>
                <a:sym typeface="Times New Roman"/>
              </a:rPr>
              <a:t>2. Tác phẩm</a:t>
            </a:r>
            <a:endParaRPr sz="3600" b="1" i="1">
              <a:solidFill>
                <a:srgbClr val="0070C0"/>
              </a:solidFill>
              <a:latin typeface="Times New Roman"/>
              <a:ea typeface="Times New Roman"/>
              <a:cs typeface="Times New Roman"/>
              <a:sym typeface="Times New Roman"/>
            </a:endParaRPr>
          </a:p>
        </p:txBody>
      </p:sp>
      <p:sp>
        <p:nvSpPr>
          <p:cNvPr id="465" name="Google Shape;465;p16"/>
          <p:cNvSpPr/>
          <p:nvPr/>
        </p:nvSpPr>
        <p:spPr>
          <a:xfrm>
            <a:off x="6922814" y="1608708"/>
            <a:ext cx="3846786" cy="2298568"/>
          </a:xfrm>
          <a:prstGeom prst="cloudCallout">
            <a:avLst>
              <a:gd name="adj1" fmla="val -65095"/>
              <a:gd name="adj2" fmla="val 45320"/>
            </a:avLst>
          </a:prstGeom>
          <a:solidFill>
            <a:srgbClr val="D8E2F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800" b="1" i="1">
                <a:solidFill>
                  <a:srgbClr val="FF0000"/>
                </a:solidFill>
                <a:latin typeface="Times New Roman"/>
                <a:ea typeface="Times New Roman"/>
                <a:cs typeface="Times New Roman"/>
                <a:sym typeface="Times New Roman"/>
              </a:rPr>
              <a:t>Nêu bố cục của tác phẩm?</a:t>
            </a:r>
            <a:endParaRPr sz="2000" b="1" i="1">
              <a:solidFill>
                <a:srgbClr val="FF0000"/>
              </a:solidFill>
              <a:latin typeface="Calibri"/>
              <a:ea typeface="Calibri"/>
              <a:cs typeface="Calibri"/>
              <a:sym typeface="Calibri"/>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5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500"/>
                                        <p:tgtEl>
                                          <p:spTgt spid="46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65"/>
                                        </p:tgtEl>
                                        <p:attrNameLst>
                                          <p:attrName>ppt_y</p:attrName>
                                        </p:attrNameLst>
                                      </p:cBhvr>
                                      <p:tavLst>
                                        <p:tav tm="0">
                                          <p:val>
                                            <p:strVal val="#ppt_y"/>
                                          </p:val>
                                        </p:tav>
                                        <p:tav tm="100000">
                                          <p:val>
                                            <p:strVal val="#ppt_y+1"/>
                                          </p:val>
                                        </p:tav>
                                      </p:tavLst>
                                    </p:anim>
                                    <p:set>
                                      <p:cBhvr>
                                        <p:cTn id="17" dur="1" fill="hold">
                                          <p:stCondLst>
                                            <p:cond delay="500"/>
                                          </p:stCondLst>
                                        </p:cTn>
                                        <p:tgtEl>
                                          <p:spTgt spid="46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3">
                                            <p:txEl>
                                              <p:pRg st="0" end="0"/>
                                            </p:txEl>
                                          </p:spTgt>
                                        </p:tgtEl>
                                        <p:attrNameLst>
                                          <p:attrName>style.visibility</p:attrName>
                                        </p:attrNameLst>
                                      </p:cBhvr>
                                      <p:to>
                                        <p:strVal val="visible"/>
                                      </p:to>
                                    </p:set>
                                    <p:animEffect transition="in" filter="fade">
                                      <p:cBhvr>
                                        <p:cTn id="22" dur="500"/>
                                        <p:tgtEl>
                                          <p:spTgt spid="4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3">
                                            <p:txEl>
                                              <p:pRg st="1" end="1"/>
                                            </p:txEl>
                                          </p:spTgt>
                                        </p:tgtEl>
                                        <p:attrNameLst>
                                          <p:attrName>style.visibility</p:attrName>
                                        </p:attrNameLst>
                                      </p:cBhvr>
                                      <p:to>
                                        <p:strVal val="visible"/>
                                      </p:to>
                                    </p:set>
                                    <p:animEffect transition="in" filter="fade">
                                      <p:cBhvr>
                                        <p:cTn id="27" dur="500"/>
                                        <p:tgtEl>
                                          <p:spTgt spid="46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3">
                                            <p:txEl>
                                              <p:pRg st="2" end="2"/>
                                            </p:txEl>
                                          </p:spTgt>
                                        </p:tgtEl>
                                        <p:attrNameLst>
                                          <p:attrName>style.visibility</p:attrName>
                                        </p:attrNameLst>
                                      </p:cBhvr>
                                      <p:to>
                                        <p:strVal val="visible"/>
                                      </p:to>
                                    </p:set>
                                    <p:animEffect transition="in" filter="fade">
                                      <p:cBhvr>
                                        <p:cTn id="32" dur="500"/>
                                        <p:tgtEl>
                                          <p:spTgt spid="46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3">
                                            <p:txEl>
                                              <p:pRg st="3" end="3"/>
                                            </p:txEl>
                                          </p:spTgt>
                                        </p:tgtEl>
                                        <p:attrNameLst>
                                          <p:attrName>style.visibility</p:attrName>
                                        </p:attrNameLst>
                                      </p:cBhvr>
                                      <p:to>
                                        <p:strVal val="visible"/>
                                      </p:to>
                                    </p:set>
                                    <p:animEffect transition="in" filter="fade">
                                      <p:cBhvr>
                                        <p:cTn id="37" dur="500"/>
                                        <p:tgtEl>
                                          <p:spTgt spid="46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3">
                                            <p:txEl>
                                              <p:pRg st="4" end="4"/>
                                            </p:txEl>
                                          </p:spTgt>
                                        </p:tgtEl>
                                        <p:attrNameLst>
                                          <p:attrName>style.visibility</p:attrName>
                                        </p:attrNameLst>
                                      </p:cBhvr>
                                      <p:to>
                                        <p:strVal val="visible"/>
                                      </p:to>
                                    </p:set>
                                    <p:animEffect transition="in" filter="fade">
                                      <p:cBhvr>
                                        <p:cTn id="42" dur="500"/>
                                        <p:tgtEl>
                                          <p:spTgt spid="4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69"/>
        <p:cNvGrpSpPr/>
        <p:nvPr/>
      </p:nvGrpSpPr>
      <p:grpSpPr>
        <a:xfrm>
          <a:off x="0" y="0"/>
          <a:ext cx="0" cy="0"/>
          <a:chOff x="0" y="0"/>
          <a:chExt cx="0" cy="0"/>
        </a:xfrm>
      </p:grpSpPr>
      <p:sp>
        <p:nvSpPr>
          <p:cNvPr id="470" name="Google Shape;470;p17"/>
          <p:cNvSpPr txBox="1"/>
          <p:nvPr/>
        </p:nvSpPr>
        <p:spPr>
          <a:xfrm>
            <a:off x="1592329" y="5754373"/>
            <a:ext cx="8720085" cy="892552"/>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2600"/>
              <a:buFont typeface="Times New Roman"/>
              <a:buChar char="-"/>
            </a:pPr>
            <a:r>
              <a:rPr lang="en-US" sz="2600">
                <a:solidFill>
                  <a:srgbClr val="FF0000"/>
                </a:solidFill>
                <a:latin typeface="Times New Roman"/>
                <a:ea typeface="Times New Roman"/>
                <a:cs typeface="Times New Roman"/>
                <a:sym typeface="Times New Roman"/>
              </a:rPr>
              <a:t>HS thảo luận nhóm đôi </a:t>
            </a:r>
            <a:r>
              <a:rPr lang="en-US" sz="2600" i="1">
                <a:solidFill>
                  <a:srgbClr val="FF0000"/>
                </a:solidFill>
                <a:latin typeface="Times New Roman"/>
                <a:ea typeface="Times New Roman"/>
                <a:cs typeface="Times New Roman"/>
                <a:sym typeface="Times New Roman"/>
              </a:rPr>
              <a:t>(5 phút) </a:t>
            </a:r>
            <a:r>
              <a:rPr lang="en-US" sz="2600">
                <a:solidFill>
                  <a:srgbClr val="FF0000"/>
                </a:solidFill>
                <a:latin typeface="Times New Roman"/>
                <a:ea typeface="Times New Roman"/>
                <a:cs typeface="Times New Roman"/>
                <a:sym typeface="Times New Roman"/>
              </a:rPr>
              <a:t>theo nhiệm vụ của tổ.</a:t>
            </a:r>
            <a:endParaRPr/>
          </a:p>
          <a:p>
            <a:pPr marL="457200" marR="0" lvl="0" indent="-457200" algn="just" rtl="0">
              <a:spcBef>
                <a:spcPts val="0"/>
              </a:spcBef>
              <a:spcAft>
                <a:spcPts val="0"/>
              </a:spcAft>
              <a:buClr>
                <a:srgbClr val="FF0000"/>
              </a:buClr>
              <a:buSzPts val="2600"/>
              <a:buFont typeface="Times New Roman"/>
              <a:buChar char="-"/>
            </a:pPr>
            <a:r>
              <a:rPr lang="en-US" sz="2600">
                <a:solidFill>
                  <a:srgbClr val="FF0000"/>
                </a:solidFill>
                <a:latin typeface="Times New Roman"/>
                <a:ea typeface="Times New Roman"/>
                <a:cs typeface="Times New Roman"/>
                <a:sym typeface="Times New Roman"/>
              </a:rPr>
              <a:t>GV gọi ngẫu nhiên HS trả lời, HS khác nhận xét, bổ sung.</a:t>
            </a:r>
            <a:endParaRPr sz="2600">
              <a:solidFill>
                <a:srgbClr val="FF0000"/>
              </a:solidFill>
              <a:latin typeface="Times New Roman"/>
              <a:ea typeface="Times New Roman"/>
              <a:cs typeface="Times New Roman"/>
              <a:sym typeface="Times New Roman"/>
            </a:endParaRPr>
          </a:p>
        </p:txBody>
      </p:sp>
      <p:graphicFrame>
        <p:nvGraphicFramePr>
          <p:cNvPr id="471" name="Google Shape;471;p17"/>
          <p:cNvGraphicFramePr/>
          <p:nvPr/>
        </p:nvGraphicFramePr>
        <p:xfrm>
          <a:off x="237347" y="1192670"/>
          <a:ext cx="11682250" cy="4289667"/>
        </p:xfrm>
        <a:graphic>
          <a:graphicData uri="http://schemas.openxmlformats.org/drawingml/2006/table">
            <a:tbl>
              <a:tblPr firstRow="1" bandRow="1">
                <a:noFill/>
                <a:tableStyleId>{C753FA12-2AA6-44E7-9FCE-B4A449B72E8D}</a:tableStyleId>
              </a:tblPr>
              <a:tblGrid>
                <a:gridCol w="1340075">
                  <a:extLst>
                    <a:ext uri="{9D8B030D-6E8A-4147-A177-3AD203B41FA5}">
                      <a16:colId xmlns:a16="http://schemas.microsoft.com/office/drawing/2014/main" val="20000"/>
                    </a:ext>
                  </a:extLst>
                </a:gridCol>
                <a:gridCol w="10342175">
                  <a:extLst>
                    <a:ext uri="{9D8B030D-6E8A-4147-A177-3AD203B41FA5}">
                      <a16:colId xmlns:a16="http://schemas.microsoft.com/office/drawing/2014/main" val="20001"/>
                    </a:ext>
                  </a:extLst>
                </a:gridCol>
              </a:tblGrid>
              <a:tr h="370850">
                <a:tc gridSpan="2">
                  <a:txBody>
                    <a:bodyPr/>
                    <a:lstStyle/>
                    <a:p>
                      <a:pPr marL="0" marR="0" lvl="0" indent="0" algn="ctr" rtl="0">
                        <a:lnSpc>
                          <a:spcPct val="150000"/>
                        </a:lnSpc>
                        <a:spcBef>
                          <a:spcPts val="0"/>
                        </a:spcBef>
                        <a:spcAft>
                          <a:spcPts val="0"/>
                        </a:spcAft>
                        <a:buNone/>
                      </a:pPr>
                      <a:r>
                        <a:rPr lang="en-US" sz="2600" u="none" strike="noStrike" cap="none">
                          <a:latin typeface="Times New Roman"/>
                          <a:ea typeface="Times New Roman"/>
                          <a:cs typeface="Times New Roman"/>
                          <a:sym typeface="Times New Roman"/>
                        </a:rPr>
                        <a:t>Thảo luận nhóm đôi (4 phút)</a:t>
                      </a:r>
                      <a:endParaRPr sz="2600" u="none" strike="noStrike" cap="none">
                        <a:latin typeface="Times New Roman"/>
                        <a:ea typeface="Times New Roman"/>
                        <a:cs typeface="Times New Roman"/>
                        <a:sym typeface="Times New Roman"/>
                      </a:endParaRPr>
                    </a:p>
                  </a:txBody>
                  <a:tcPr marL="91450" marR="91450" marT="45725" marB="45725"/>
                </a:tc>
                <a:tc hMerge="1">
                  <a:txBody>
                    <a:bodyPr/>
                    <a:lstStyle/>
                    <a:p>
                      <a:endParaRPr lang="vi-VN"/>
                    </a:p>
                  </a:txBody>
                  <a:tcPr/>
                </a:tc>
                <a:extLst>
                  <a:ext uri="{0D108BD9-81ED-4DB2-BD59-A6C34878D82A}">
                    <a16:rowId xmlns:a16="http://schemas.microsoft.com/office/drawing/2014/main" val="10000"/>
                  </a:ext>
                </a:extLst>
              </a:tr>
              <a:tr h="370850">
                <a:tc>
                  <a:txBody>
                    <a:bodyPr/>
                    <a:lstStyle/>
                    <a:p>
                      <a:pPr marL="0" marR="0" lvl="0" indent="0" algn="ctr" rtl="0">
                        <a:lnSpc>
                          <a:spcPct val="150000"/>
                        </a:lnSpc>
                        <a:spcBef>
                          <a:spcPts val="0"/>
                        </a:spcBef>
                        <a:spcAft>
                          <a:spcPts val="0"/>
                        </a:spcAft>
                        <a:buNone/>
                      </a:pPr>
                      <a:r>
                        <a:rPr lang="en-US" sz="2400" b="1" u="none" strike="noStrike" cap="none">
                          <a:latin typeface="Times New Roman"/>
                          <a:ea typeface="Times New Roman"/>
                          <a:cs typeface="Times New Roman"/>
                          <a:sym typeface="Times New Roman"/>
                        </a:rPr>
                        <a:t>HS tổ 1</a:t>
                      </a:r>
                      <a:endParaRPr sz="24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5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Tại sao nói Nguyễn Trãi đã chắt lọc và phát huy tư tưởng “nhân nghĩa” của đạo Nho?</a:t>
                      </a:r>
                      <a:endParaRPr sz="2400" b="0" i="0" u="none" strike="noStrike" cap="none">
                        <a:solidFill>
                          <a:srgbClr val="000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50000"/>
                        </a:lnSpc>
                        <a:spcBef>
                          <a:spcPts val="0"/>
                        </a:spcBef>
                        <a:spcAft>
                          <a:spcPts val="0"/>
                        </a:spcAft>
                        <a:buNone/>
                      </a:pPr>
                      <a:r>
                        <a:rPr lang="en-US" sz="2400" b="1" u="none" strike="noStrike" cap="none">
                          <a:latin typeface="Times New Roman"/>
                          <a:ea typeface="Times New Roman"/>
                          <a:cs typeface="Times New Roman"/>
                          <a:sym typeface="Times New Roman"/>
                        </a:rPr>
                        <a:t>HS tổ 2</a:t>
                      </a:r>
                      <a:endParaRPr sz="24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15000"/>
                        </a:lnSpc>
                        <a:spcBef>
                          <a:spcPts val="0"/>
                        </a:spcBef>
                        <a:spcAft>
                          <a:spcPts val="0"/>
                        </a:spcAft>
                        <a:buNone/>
                      </a:pPr>
                      <a:r>
                        <a:rPr lang="en-US" sz="2400" u="none" strike="noStrike" cap="none">
                          <a:solidFill>
                            <a:srgbClr val="000000"/>
                          </a:solidFill>
                          <a:latin typeface="Times New Roman"/>
                          <a:ea typeface="Times New Roman"/>
                          <a:cs typeface="Times New Roman"/>
                          <a:sym typeface="Times New Roman"/>
                        </a:rPr>
                        <a:t>Chân lí thực tiễn về sự tồn tại độc lập, có chủ quyền của nước Đại Việt được biểu hiện qua các mặt nào?</a:t>
                      </a:r>
                      <a:r>
                        <a:rPr lang="en-US" sz="2400" u="none" strike="noStrike" cap="none">
                          <a:solidFill>
                            <a:schemeClr val="dk1"/>
                          </a:solidFill>
                          <a:latin typeface="Calibri"/>
                          <a:ea typeface="Calibri"/>
                          <a:cs typeface="Calibri"/>
                          <a:sym typeface="Calibri"/>
                        </a:rPr>
                        <a:t> </a:t>
                      </a:r>
                      <a:r>
                        <a:rPr lang="en-US" sz="2400" u="none" strike="noStrike" cap="none">
                          <a:solidFill>
                            <a:srgbClr val="000000"/>
                          </a:solidFill>
                          <a:latin typeface="Times New Roman"/>
                          <a:ea typeface="Times New Roman"/>
                          <a:cs typeface="Times New Roman"/>
                          <a:sym typeface="Times New Roman"/>
                        </a:rPr>
                        <a:t>Nhận xét về giọng điệu của đoạn 1?</a:t>
                      </a:r>
                      <a:endParaRPr sz="2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50000"/>
                        </a:lnSpc>
                        <a:spcBef>
                          <a:spcPts val="0"/>
                        </a:spcBef>
                        <a:spcAft>
                          <a:spcPts val="0"/>
                        </a:spcAft>
                        <a:buNone/>
                      </a:pPr>
                      <a:r>
                        <a:rPr lang="en-US" sz="2400" b="1" u="none" strike="noStrike" cap="none">
                          <a:latin typeface="Times New Roman"/>
                          <a:ea typeface="Times New Roman"/>
                          <a:cs typeface="Times New Roman"/>
                          <a:sym typeface="Times New Roman"/>
                        </a:rPr>
                        <a:t>HS tổ 3</a:t>
                      </a:r>
                      <a:endParaRPr sz="24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Tác giả Nguyễn Trãi đã sử dụng biện pháp tu từ nào trong đoạn </a:t>
                      </a:r>
                      <a:r>
                        <a:rPr lang="en-US" sz="2400" b="0" i="1" u="none" strike="noStrike" cap="none">
                          <a:solidFill>
                            <a:srgbClr val="000000"/>
                          </a:solidFill>
                          <a:latin typeface="Times New Roman"/>
                          <a:ea typeface="Times New Roman"/>
                          <a:cs typeface="Times New Roman"/>
                          <a:sym typeface="Times New Roman"/>
                        </a:rPr>
                        <a:t>“Vậy nên: …Chứng cớ còn ghi? </a:t>
                      </a:r>
                      <a:r>
                        <a:rPr lang="en-US" sz="2400" b="0" i="0" u="none" strike="noStrike" cap="none">
                          <a:solidFill>
                            <a:srgbClr val="000000"/>
                          </a:solidFill>
                          <a:latin typeface="Times New Roman"/>
                          <a:ea typeface="Times New Roman"/>
                          <a:cs typeface="Times New Roman"/>
                          <a:sym typeface="Times New Roman"/>
                        </a:rPr>
                        <a:t>Nêu tác dụng?</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50000"/>
                        </a:lnSpc>
                        <a:spcBef>
                          <a:spcPts val="0"/>
                        </a:spcBef>
                        <a:spcAft>
                          <a:spcPts val="0"/>
                        </a:spcAft>
                        <a:buNone/>
                      </a:pPr>
                      <a:r>
                        <a:rPr lang="en-US" sz="2400" b="1" u="none" strike="noStrike" cap="none">
                          <a:latin typeface="Times New Roman"/>
                          <a:ea typeface="Times New Roman"/>
                          <a:cs typeface="Times New Roman"/>
                          <a:sym typeface="Times New Roman"/>
                        </a:rPr>
                        <a:t>HS tổ 4</a:t>
                      </a:r>
                      <a:endParaRPr sz="24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2400"/>
                        <a:buFont typeface="Times New Roman"/>
                        <a:buNone/>
                      </a:pPr>
                      <a:r>
                        <a:rPr lang="en-US" sz="2400" u="none" strike="noStrike" cap="none">
                          <a:latin typeface="Times New Roman"/>
                          <a:ea typeface="Times New Roman"/>
                          <a:cs typeface="Times New Roman"/>
                          <a:sym typeface="Times New Roman"/>
                        </a:rPr>
                        <a:t>Tại sao nói </a:t>
                      </a:r>
                      <a:r>
                        <a:rPr lang="en-US" sz="2400" b="0" i="0" u="none" strike="noStrike" cap="none">
                          <a:solidFill>
                            <a:srgbClr val="000000"/>
                          </a:solidFill>
                          <a:latin typeface="Times New Roman"/>
                          <a:ea typeface="Times New Roman"/>
                          <a:cs typeface="Times New Roman"/>
                          <a:sym typeface="Times New Roman"/>
                        </a:rPr>
                        <a:t>ý thức độc lập dân tộc của </a:t>
                      </a:r>
                      <a:r>
                        <a:rPr lang="en-US" sz="2400" b="0" i="1" u="none" strike="noStrike" cap="none">
                          <a:solidFill>
                            <a:srgbClr val="000000"/>
                          </a:solidFill>
                          <a:latin typeface="Times New Roman"/>
                          <a:ea typeface="Times New Roman"/>
                          <a:cs typeface="Times New Roman"/>
                          <a:sym typeface="Times New Roman"/>
                        </a:rPr>
                        <a:t>Đại cáo bình Ngô</a:t>
                      </a:r>
                      <a:r>
                        <a:rPr lang="en-US" sz="2400" b="0" i="0" u="none" strike="noStrike" cap="none">
                          <a:solidFill>
                            <a:srgbClr val="000000"/>
                          </a:solidFill>
                          <a:latin typeface="Times New Roman"/>
                          <a:ea typeface="Times New Roman"/>
                          <a:cs typeface="Times New Roman"/>
                          <a:sym typeface="Times New Roman"/>
                        </a:rPr>
                        <a:t> – Nguyễn Trãi phát triển </a:t>
                      </a:r>
                      <a:r>
                        <a:rPr lang="en-US" sz="2400" b="1" i="0" u="none" strike="noStrike" cap="none">
                          <a:solidFill>
                            <a:srgbClr val="000000"/>
                          </a:solidFill>
                          <a:latin typeface="Times New Roman"/>
                          <a:ea typeface="Times New Roman"/>
                          <a:cs typeface="Times New Roman"/>
                          <a:sym typeface="Times New Roman"/>
                        </a:rPr>
                        <a:t>toàn diện</a:t>
                      </a:r>
                      <a:r>
                        <a:rPr lang="en-US" sz="2400" b="0" i="0" u="none" strike="noStrike" cap="none">
                          <a:solidFill>
                            <a:srgbClr val="000000"/>
                          </a:solidFill>
                          <a:latin typeface="Times New Roman"/>
                          <a:ea typeface="Times New Roman"/>
                          <a:cs typeface="Times New Roman"/>
                          <a:sym typeface="Times New Roman"/>
                        </a:rPr>
                        <a:t> và </a:t>
                      </a:r>
                      <a:r>
                        <a:rPr lang="en-US" sz="2400" b="1" i="0" u="none" strike="noStrike" cap="none">
                          <a:solidFill>
                            <a:srgbClr val="000000"/>
                          </a:solidFill>
                          <a:latin typeface="Times New Roman"/>
                          <a:ea typeface="Times New Roman"/>
                          <a:cs typeface="Times New Roman"/>
                          <a:sym typeface="Times New Roman"/>
                        </a:rPr>
                        <a:t>sâu sắc</a:t>
                      </a:r>
                      <a:r>
                        <a:rPr lang="en-US" sz="2400" b="0" i="0" u="none" strike="noStrike" cap="none">
                          <a:solidFill>
                            <a:srgbClr val="000000"/>
                          </a:solidFill>
                          <a:latin typeface="Times New Roman"/>
                          <a:ea typeface="Times New Roman"/>
                          <a:cs typeface="Times New Roman"/>
                          <a:sym typeface="Times New Roman"/>
                        </a:rPr>
                        <a:t> hơn Nam quốc sơn  hà – Lí Thường Kiệt</a:t>
                      </a:r>
                      <a:r>
                        <a:rPr lang="en-US" sz="2400" u="none" strike="noStrike" cap="none">
                          <a:latin typeface="Times New Roman"/>
                          <a:ea typeface="Times New Roman"/>
                          <a:cs typeface="Times New Roman"/>
                          <a:sym typeface="Times New Roman"/>
                        </a:rPr>
                        <a:t>?</a:t>
                      </a:r>
                      <a:endParaRPr sz="2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4"/>
                  </a:ext>
                </a:extLst>
              </a:tr>
            </a:tbl>
          </a:graphicData>
        </a:graphic>
      </p:graphicFrame>
      <p:sp>
        <p:nvSpPr>
          <p:cNvPr id="472" name="Google Shape;472;p17"/>
          <p:cNvSpPr txBox="1"/>
          <p:nvPr/>
        </p:nvSpPr>
        <p:spPr>
          <a:xfrm>
            <a:off x="1422400" y="323056"/>
            <a:ext cx="9347200" cy="609600"/>
          </a:xfrm>
          <a:prstGeom prst="rect">
            <a:avLst/>
          </a:prstGeom>
          <a:solidFill>
            <a:srgbClr val="FEFBE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33FF"/>
              </a:buClr>
              <a:buSzPts val="3200"/>
              <a:buFont typeface="Times New Roman"/>
              <a:buNone/>
            </a:pPr>
            <a:r>
              <a:rPr lang="en-US" sz="3200" b="1">
                <a:solidFill>
                  <a:srgbClr val="3333FF"/>
                </a:solidFill>
                <a:latin typeface="Times New Roman"/>
                <a:ea typeface="Times New Roman"/>
                <a:cs typeface="Times New Roman"/>
                <a:sym typeface="Times New Roman"/>
              </a:rPr>
              <a:t>II. Đọc – hiểu văn bản</a:t>
            </a:r>
            <a:endParaRPr sz="3200" b="1">
              <a:solidFill>
                <a:srgbClr val="3333FF"/>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500"/>
                                        <p:tgtEl>
                                          <p:spTgt spid="4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
                                        </p:tgtEl>
                                        <p:attrNameLst>
                                          <p:attrName>style.visibility</p:attrName>
                                        </p:attrNameLst>
                                      </p:cBhvr>
                                      <p:to>
                                        <p:strVal val="visible"/>
                                      </p:to>
                                    </p:set>
                                    <p:animEffect transition="in" filter="fade">
                                      <p:cBhvr>
                                        <p:cTn id="12" dur="2000"/>
                                        <p:tgtEl>
                                          <p:spTgt spid="4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0"/>
                                        </p:tgtEl>
                                        <p:attrNameLst>
                                          <p:attrName>style.visibility</p:attrName>
                                        </p:attrNameLst>
                                      </p:cBhvr>
                                      <p:to>
                                        <p:strVal val="visible"/>
                                      </p:to>
                                    </p:set>
                                    <p:animEffect transition="in" filter="fade">
                                      <p:cBhvr>
                                        <p:cTn id="17"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sp>
        <p:nvSpPr>
          <p:cNvPr id="477" name="Google Shape;477;p18"/>
          <p:cNvSpPr txBox="1"/>
          <p:nvPr/>
        </p:nvSpPr>
        <p:spPr>
          <a:xfrm>
            <a:off x="-1178" y="14588"/>
            <a:ext cx="11624311" cy="1384952"/>
          </a:xfrm>
          <a:prstGeom prst="rect">
            <a:avLst/>
          </a:prstGeom>
          <a:noFill/>
          <a:ln>
            <a:noFill/>
          </a:ln>
        </p:spPr>
        <p:txBody>
          <a:bodyPr spcFirstLastPara="1" wrap="square" lIns="91375" tIns="45675" rIns="91375" bIns="45675" anchor="t" anchorCtr="0">
            <a:spAutoFit/>
          </a:bodyPr>
          <a:lstStyle/>
          <a:p>
            <a:pPr marL="971346" marR="0" lvl="1" indent="-514350" algn="l" rtl="0">
              <a:lnSpc>
                <a:spcPct val="150000"/>
              </a:lnSpc>
              <a:spcBef>
                <a:spcPts val="0"/>
              </a:spcBef>
              <a:spcAft>
                <a:spcPts val="0"/>
              </a:spcAft>
              <a:buClr>
                <a:srgbClr val="002060"/>
              </a:buClr>
              <a:buSzPts val="2800"/>
              <a:buFont typeface="Times New Roman"/>
              <a:buAutoNum type="arabicPeriod"/>
            </a:pPr>
            <a:r>
              <a:rPr lang="en-US" sz="2800" b="1" i="0" u="none" strike="noStrike" cap="none">
                <a:solidFill>
                  <a:srgbClr val="002060"/>
                </a:solidFill>
                <a:latin typeface="Times New Roman"/>
                <a:ea typeface="Times New Roman"/>
                <a:cs typeface="Times New Roman"/>
                <a:sym typeface="Times New Roman"/>
              </a:rPr>
              <a:t>Nêu cao luận đề chính nghĩa </a:t>
            </a:r>
            <a:r>
              <a:rPr lang="en-US" sz="2800" b="0" i="0" u="none" strike="noStrike" cap="none">
                <a:solidFill>
                  <a:srgbClr val="002060"/>
                </a:solidFill>
                <a:latin typeface="Times New Roman"/>
                <a:ea typeface="Times New Roman"/>
                <a:cs typeface="Times New Roman"/>
                <a:sym typeface="Times New Roman"/>
              </a:rPr>
              <a:t>		</a:t>
            </a:r>
            <a:endParaRPr sz="2800" b="0" i="0" u="none" strike="noStrike" cap="none">
              <a:solidFill>
                <a:srgbClr val="002060"/>
              </a:solidFill>
              <a:latin typeface="Times New Roman"/>
              <a:ea typeface="Times New Roman"/>
              <a:cs typeface="Times New Roman"/>
              <a:sym typeface="Times New Roman"/>
            </a:endParaRPr>
          </a:p>
          <a:p>
            <a:pPr marL="456996" marR="0" lvl="1" indent="0" algn="l" rtl="0">
              <a:lnSpc>
                <a:spcPct val="150000"/>
              </a:lnSpc>
              <a:spcBef>
                <a:spcPts val="0"/>
              </a:spcBef>
              <a:spcAft>
                <a:spcPts val="0"/>
              </a:spcAft>
              <a:buNone/>
            </a:pPr>
            <a:r>
              <a:rPr lang="en-US" sz="2800" b="1" i="1" u="none" strike="noStrike" cap="none">
                <a:solidFill>
                  <a:srgbClr val="002060"/>
                </a:solidFill>
                <a:latin typeface="Times New Roman"/>
                <a:ea typeface="Times New Roman"/>
                <a:cs typeface="Times New Roman"/>
                <a:sym typeface="Times New Roman"/>
              </a:rPr>
              <a:t>a. Tư tưởng nhân nghĩa</a:t>
            </a:r>
            <a:endParaRPr sz="2800" b="1" i="1" u="none" strike="noStrike" cap="none">
              <a:solidFill>
                <a:srgbClr val="002060"/>
              </a:solidFill>
              <a:latin typeface="Times New Roman"/>
              <a:ea typeface="Times New Roman"/>
              <a:cs typeface="Times New Roman"/>
              <a:sym typeface="Times New Roman"/>
            </a:endParaRPr>
          </a:p>
        </p:txBody>
      </p:sp>
      <p:sp>
        <p:nvSpPr>
          <p:cNvPr id="478" name="Google Shape;478;p18"/>
          <p:cNvSpPr txBox="1"/>
          <p:nvPr/>
        </p:nvSpPr>
        <p:spPr>
          <a:xfrm>
            <a:off x="452268" y="2794019"/>
            <a:ext cx="5483225" cy="1938020"/>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Clr>
                <a:srgbClr val="0000CC"/>
              </a:buClr>
              <a:buSzPts val="2400"/>
              <a:buFont typeface="Quattrocento Sans"/>
              <a:buNone/>
            </a:pPr>
            <a:r>
              <a:rPr lang="en-US" sz="2400" b="1" i="1">
                <a:solidFill>
                  <a:srgbClr val="0000CC"/>
                </a:solidFill>
                <a:latin typeface="Times New Roman"/>
                <a:ea typeface="Times New Roman"/>
                <a:cs typeface="Times New Roman"/>
                <a:sym typeface="Times New Roman"/>
              </a:rPr>
              <a:t>Quan niệm của đạo Nho</a:t>
            </a:r>
            <a:endParaRPr sz="2400" b="1" i="1">
              <a:solidFill>
                <a:srgbClr val="0000CC"/>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2400"/>
              <a:buFont typeface="Quattrocento Sans"/>
              <a:buNone/>
            </a:pPr>
            <a:endParaRPr sz="2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400"/>
              <a:buFont typeface="Quattrocento Sans"/>
              <a:buNone/>
            </a:pPr>
            <a:r>
              <a:rPr lang="en-US" sz="2400">
                <a:solidFill>
                  <a:srgbClr val="000000"/>
                </a:solidFill>
                <a:latin typeface="Times New Roman"/>
                <a:ea typeface="Times New Roman"/>
                <a:cs typeface="Times New Roman"/>
                <a:sym typeface="Times New Roman"/>
              </a:rPr>
              <a:t>Nhân nghĩa là mối quan hệ tốt đẹp giữa người với người trên cơ sở </a:t>
            </a:r>
            <a:r>
              <a:rPr lang="en-US" sz="2400" i="1">
                <a:solidFill>
                  <a:srgbClr val="000000"/>
                </a:solidFill>
                <a:latin typeface="Times New Roman"/>
                <a:ea typeface="Times New Roman"/>
                <a:cs typeface="Times New Roman"/>
                <a:sym typeface="Times New Roman"/>
              </a:rPr>
              <a:t>tình thương</a:t>
            </a:r>
            <a:r>
              <a:rPr lang="en-US" sz="2400">
                <a:solidFill>
                  <a:srgbClr val="000000"/>
                </a:solidFill>
                <a:latin typeface="Times New Roman"/>
                <a:ea typeface="Times New Roman"/>
                <a:cs typeface="Times New Roman"/>
                <a:sym typeface="Times New Roman"/>
              </a:rPr>
              <a:t> và </a:t>
            </a:r>
            <a:r>
              <a:rPr lang="en-US" sz="2400" i="1">
                <a:solidFill>
                  <a:srgbClr val="000000"/>
                </a:solidFill>
                <a:latin typeface="Times New Roman"/>
                <a:ea typeface="Times New Roman"/>
                <a:cs typeface="Times New Roman"/>
                <a:sym typeface="Times New Roman"/>
              </a:rPr>
              <a:t>đạo lí.</a:t>
            </a:r>
            <a:endParaRPr/>
          </a:p>
        </p:txBody>
      </p:sp>
      <p:sp>
        <p:nvSpPr>
          <p:cNvPr id="479" name="Google Shape;479;p18"/>
          <p:cNvSpPr txBox="1"/>
          <p:nvPr/>
        </p:nvSpPr>
        <p:spPr>
          <a:xfrm>
            <a:off x="6156215" y="2730956"/>
            <a:ext cx="5469891" cy="2308324"/>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2400" b="1" i="1">
                <a:solidFill>
                  <a:srgbClr val="0000CC"/>
                </a:solidFill>
                <a:latin typeface="Times New Roman"/>
                <a:ea typeface="Times New Roman"/>
                <a:cs typeface="Times New Roman"/>
                <a:sym typeface="Times New Roman"/>
              </a:rPr>
              <a:t>Nguyễn Trãi</a:t>
            </a:r>
            <a:endParaRPr/>
          </a:p>
          <a:p>
            <a:pPr marL="342744" marR="0" lvl="0" indent="-342744" algn="just" rtl="0">
              <a:spcBef>
                <a:spcPts val="0"/>
              </a:spcBef>
              <a:spcAft>
                <a:spcPts val="0"/>
              </a:spcAft>
              <a:buClr>
                <a:srgbClr val="000000"/>
              </a:buClr>
              <a:buSzPts val="2400"/>
              <a:buFont typeface="Quattrocento Sans"/>
              <a:buChar char="-"/>
            </a:pPr>
            <a:r>
              <a:rPr lang="en-US" sz="2400" b="1" i="1">
                <a:solidFill>
                  <a:srgbClr val="000000"/>
                </a:solidFill>
                <a:latin typeface="Times New Roman"/>
                <a:ea typeface="Times New Roman"/>
                <a:cs typeface="Times New Roman"/>
                <a:sym typeface="Times New Roman"/>
              </a:rPr>
              <a:t>Chắt lọc lấy hạt nhân</a:t>
            </a:r>
            <a:r>
              <a:rPr lang="en-US" sz="2400">
                <a:solidFill>
                  <a:srgbClr val="000000"/>
                </a:solidFill>
                <a:latin typeface="Times New Roman"/>
                <a:ea typeface="Times New Roman"/>
                <a:cs typeface="Times New Roman"/>
                <a:sym typeface="Times New Roman"/>
              </a:rPr>
              <a:t> cơ bản của tư tưởng nhân nghĩa: nhân nghĩa chủ yếu để yên dân.</a:t>
            </a:r>
            <a:endParaRPr/>
          </a:p>
          <a:p>
            <a:pPr marL="342744" marR="0" lvl="0" indent="-342744" algn="just" rtl="0">
              <a:spcBef>
                <a:spcPts val="0"/>
              </a:spcBef>
              <a:spcAft>
                <a:spcPts val="0"/>
              </a:spcAft>
              <a:buClr>
                <a:srgbClr val="000000"/>
              </a:buClr>
              <a:buSzPts val="2400"/>
              <a:buFont typeface="Quattrocento Sans"/>
              <a:buChar char="-"/>
            </a:pPr>
            <a:r>
              <a:rPr lang="en-US" sz="2400" b="1" i="1">
                <a:solidFill>
                  <a:srgbClr val="000000"/>
                </a:solidFill>
                <a:latin typeface="Times New Roman"/>
                <a:ea typeface="Times New Roman"/>
                <a:cs typeface="Times New Roman"/>
                <a:sym typeface="Times New Roman"/>
              </a:rPr>
              <a:t>Đem đến nội dung mới: </a:t>
            </a:r>
            <a:r>
              <a:rPr lang="en-US" sz="2400">
                <a:solidFill>
                  <a:srgbClr val="000000"/>
                </a:solidFill>
                <a:latin typeface="Times New Roman"/>
                <a:ea typeface="Times New Roman"/>
                <a:cs typeface="Times New Roman"/>
                <a:sym typeface="Times New Roman"/>
              </a:rPr>
              <a:t>nhân nghĩa là yên dân trừ bạo.</a:t>
            </a:r>
            <a:endParaRPr/>
          </a:p>
        </p:txBody>
      </p:sp>
      <p:cxnSp>
        <p:nvCxnSpPr>
          <p:cNvPr id="480" name="Google Shape;480;p18"/>
          <p:cNvCxnSpPr/>
          <p:nvPr/>
        </p:nvCxnSpPr>
        <p:spPr>
          <a:xfrm>
            <a:off x="6124576" y="2742930"/>
            <a:ext cx="9525" cy="2045970"/>
          </a:xfrm>
          <a:prstGeom prst="straightConnector1">
            <a:avLst/>
          </a:prstGeom>
          <a:noFill/>
          <a:ln w="19050" cap="flat" cmpd="sng">
            <a:solidFill>
              <a:schemeClr val="dk1"/>
            </a:solidFill>
            <a:prstDash val="solid"/>
            <a:miter lim="800000"/>
            <a:headEnd type="none" w="sm" len="sm"/>
            <a:tailEnd type="none" w="sm" len="sm"/>
          </a:ln>
        </p:spPr>
      </p:cxnSp>
      <p:pic>
        <p:nvPicPr>
          <p:cNvPr id="481" name="Google Shape;481;p18"/>
          <p:cNvPicPr preferRelativeResize="0"/>
          <p:nvPr/>
        </p:nvPicPr>
        <p:blipFill rotWithShape="1">
          <a:blip r:embed="rId3">
            <a:alphaModFix/>
          </a:blip>
          <a:srcRect/>
          <a:stretch/>
        </p:blipFill>
        <p:spPr>
          <a:xfrm>
            <a:off x="5638800" y="3893344"/>
            <a:ext cx="914400" cy="215900"/>
          </a:xfrm>
          <a:prstGeom prst="rect">
            <a:avLst/>
          </a:prstGeom>
          <a:noFill/>
          <a:ln>
            <a:noFill/>
          </a:ln>
        </p:spPr>
      </p:pic>
      <p:sp>
        <p:nvSpPr>
          <p:cNvPr id="482" name="Google Shape;482;p18"/>
          <p:cNvSpPr txBox="1"/>
          <p:nvPr/>
        </p:nvSpPr>
        <p:spPr>
          <a:xfrm>
            <a:off x="516576" y="5260675"/>
            <a:ext cx="11247755" cy="1200329"/>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400" b="1" i="1">
                <a:solidFill>
                  <a:srgbClr val="FF0000"/>
                </a:solidFill>
                <a:latin typeface="Arial"/>
                <a:ea typeface="Arial"/>
                <a:cs typeface="Arial"/>
                <a:sym typeface="Arial"/>
              </a:rPr>
              <a:t>⇒ </a:t>
            </a:r>
            <a:r>
              <a:rPr lang="en-US" sz="2400" b="1" i="1">
                <a:solidFill>
                  <a:srgbClr val="FF0000"/>
                </a:solidFill>
                <a:latin typeface="Times New Roman"/>
                <a:ea typeface="Times New Roman"/>
                <a:cs typeface="Times New Roman"/>
                <a:sym typeface="Times New Roman"/>
              </a:rPr>
              <a:t>Đó là cơ sở để bóc trần luận điệu xảo trá của giặc Minh (phù Trần diệt Hồ giúp Đại Việt). Khẳng định lập trường chính nghĩa của ta và tính chất phi nghĩa của kẻ thù xâm lược; là cuộc chiến đấu vì nghĩa, vì dân </a:t>
            </a:r>
            <a:r>
              <a:rPr lang="en-US" sz="2400" b="1" i="1">
                <a:solidFill>
                  <a:srgbClr val="FF0000"/>
                </a:solidFill>
                <a:latin typeface="Arial"/>
                <a:ea typeface="Arial"/>
                <a:cs typeface="Arial"/>
                <a:sym typeface="Arial"/>
              </a:rPr>
              <a:t>→</a:t>
            </a:r>
            <a:r>
              <a:rPr lang="en-US" sz="2400" b="1" i="1">
                <a:solidFill>
                  <a:srgbClr val="FF0000"/>
                </a:solidFill>
                <a:latin typeface="Times New Roman"/>
                <a:ea typeface="Times New Roman"/>
                <a:cs typeface="Times New Roman"/>
                <a:sym typeface="Times New Roman"/>
              </a:rPr>
              <a:t> Tư tưởng tiến bộ.</a:t>
            </a:r>
            <a:endParaRPr/>
          </a:p>
        </p:txBody>
      </p:sp>
      <p:sp>
        <p:nvSpPr>
          <p:cNvPr id="483" name="Google Shape;483;p18"/>
          <p:cNvSpPr txBox="1"/>
          <p:nvPr/>
        </p:nvSpPr>
        <p:spPr>
          <a:xfrm>
            <a:off x="-13332" y="1386317"/>
            <a:ext cx="12221845" cy="954065"/>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2800" i="1">
                <a:solidFill>
                  <a:srgbClr val="000000"/>
                </a:solidFill>
                <a:latin typeface="Times New Roman"/>
                <a:ea typeface="Times New Roman"/>
                <a:cs typeface="Times New Roman"/>
                <a:sym typeface="Times New Roman"/>
              </a:rPr>
              <a:t>Việc nhân nghĩa cốt ở yên dân,</a:t>
            </a:r>
            <a:endParaRPr/>
          </a:p>
          <a:p>
            <a:pPr marL="0" marR="0" lvl="0" indent="0" algn="ctr" rtl="0">
              <a:spcBef>
                <a:spcPts val="0"/>
              </a:spcBef>
              <a:spcAft>
                <a:spcPts val="0"/>
              </a:spcAft>
              <a:buNone/>
            </a:pPr>
            <a:r>
              <a:rPr lang="en-US" sz="2800" i="1">
                <a:solidFill>
                  <a:srgbClr val="000000"/>
                </a:solidFill>
                <a:latin typeface="Times New Roman"/>
                <a:ea typeface="Times New Roman"/>
                <a:cs typeface="Times New Roman"/>
                <a:sym typeface="Times New Roman"/>
              </a:rPr>
              <a:t>Quân điếu phạt trước lo trừ bạo.</a:t>
            </a:r>
            <a:endParaRPr/>
          </a:p>
        </p:txBody>
      </p:sp>
      <p:cxnSp>
        <p:nvCxnSpPr>
          <p:cNvPr id="484" name="Google Shape;484;p18"/>
          <p:cNvCxnSpPr/>
          <p:nvPr/>
        </p:nvCxnSpPr>
        <p:spPr>
          <a:xfrm>
            <a:off x="4587766" y="1863349"/>
            <a:ext cx="1546335" cy="0"/>
          </a:xfrm>
          <a:prstGeom prst="straightConnector1">
            <a:avLst/>
          </a:prstGeom>
          <a:noFill/>
          <a:ln w="9525" cap="flat" cmpd="sng">
            <a:solidFill>
              <a:schemeClr val="accent1"/>
            </a:solidFill>
            <a:prstDash val="solid"/>
            <a:miter lim="800000"/>
            <a:headEnd type="none" w="sm" len="sm"/>
            <a:tailEnd type="none" w="sm" len="sm"/>
          </a:ln>
        </p:spPr>
      </p:cxnSp>
      <p:cxnSp>
        <p:nvCxnSpPr>
          <p:cNvPr id="485" name="Google Shape;485;p18"/>
          <p:cNvCxnSpPr>
            <a:stCxn id="483" idx="2"/>
          </p:cNvCxnSpPr>
          <p:nvPr/>
        </p:nvCxnSpPr>
        <p:spPr>
          <a:xfrm>
            <a:off x="6097591" y="2340382"/>
            <a:ext cx="216360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7">
                                            <p:txEl>
                                              <p:pRg st="0" end="0"/>
                                            </p:txEl>
                                          </p:spTgt>
                                        </p:tgtEl>
                                        <p:attrNameLst>
                                          <p:attrName>style.visibility</p:attrName>
                                        </p:attrNameLst>
                                      </p:cBhvr>
                                      <p:to>
                                        <p:strVal val="visible"/>
                                      </p:to>
                                    </p:set>
                                    <p:animEffect transition="in" filter="fade">
                                      <p:cBhvr>
                                        <p:cTn id="7" dur="1000"/>
                                        <p:tgtEl>
                                          <p:spTgt spid="4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7">
                                            <p:txEl>
                                              <p:pRg st="1" end="1"/>
                                            </p:txEl>
                                          </p:spTgt>
                                        </p:tgtEl>
                                        <p:attrNameLst>
                                          <p:attrName>style.visibility</p:attrName>
                                        </p:attrNameLst>
                                      </p:cBhvr>
                                      <p:to>
                                        <p:strVal val="visible"/>
                                      </p:to>
                                    </p:set>
                                    <p:animEffect transition="in" filter="fade">
                                      <p:cBhvr>
                                        <p:cTn id="10" dur="1000"/>
                                        <p:tgtEl>
                                          <p:spTgt spid="47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3">
                                            <p:txEl>
                                              <p:pRg st="0" end="0"/>
                                            </p:txEl>
                                          </p:spTgt>
                                        </p:tgtEl>
                                        <p:attrNameLst>
                                          <p:attrName>style.visibility</p:attrName>
                                        </p:attrNameLst>
                                      </p:cBhvr>
                                      <p:to>
                                        <p:strVal val="visible"/>
                                      </p:to>
                                    </p:set>
                                    <p:animEffect transition="in" filter="fade">
                                      <p:cBhvr>
                                        <p:cTn id="15" dur="1000"/>
                                        <p:tgtEl>
                                          <p:spTgt spid="4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3">
                                            <p:txEl>
                                              <p:pRg st="1" end="1"/>
                                            </p:txEl>
                                          </p:spTgt>
                                        </p:tgtEl>
                                        <p:attrNameLst>
                                          <p:attrName>style.visibility</p:attrName>
                                        </p:attrNameLst>
                                      </p:cBhvr>
                                      <p:to>
                                        <p:strVal val="visible"/>
                                      </p:to>
                                    </p:set>
                                    <p:animEffect transition="in" filter="fade">
                                      <p:cBhvr>
                                        <p:cTn id="20" dur="1000"/>
                                        <p:tgtEl>
                                          <p:spTgt spid="48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4"/>
                                        </p:tgtEl>
                                        <p:attrNameLst>
                                          <p:attrName>style.visibility</p:attrName>
                                        </p:attrNameLst>
                                      </p:cBhvr>
                                      <p:to>
                                        <p:strVal val="visible"/>
                                      </p:to>
                                    </p:set>
                                    <p:animEffect transition="in" filter="fade">
                                      <p:cBhvr>
                                        <p:cTn id="25" dur="500"/>
                                        <p:tgtEl>
                                          <p:spTgt spid="4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85"/>
                                        </p:tgtEl>
                                        <p:attrNameLst>
                                          <p:attrName>style.visibility</p:attrName>
                                        </p:attrNameLst>
                                      </p:cBhvr>
                                      <p:to>
                                        <p:strVal val="visible"/>
                                      </p:to>
                                    </p:set>
                                    <p:animEffect transition="in" filter="fade">
                                      <p:cBhvr>
                                        <p:cTn id="30" dur="500"/>
                                        <p:tgtEl>
                                          <p:spTgt spid="48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78">
                                            <p:txEl>
                                              <p:pRg st="0" end="0"/>
                                            </p:txEl>
                                          </p:spTgt>
                                        </p:tgtEl>
                                        <p:attrNameLst>
                                          <p:attrName>style.visibility</p:attrName>
                                        </p:attrNameLst>
                                      </p:cBhvr>
                                      <p:to>
                                        <p:strVal val="visible"/>
                                      </p:to>
                                    </p:set>
                                    <p:animEffect transition="in" filter="fade">
                                      <p:cBhvr>
                                        <p:cTn id="35" dur="500"/>
                                        <p:tgtEl>
                                          <p:spTgt spid="47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78">
                                            <p:txEl>
                                              <p:pRg st="1" end="1"/>
                                            </p:txEl>
                                          </p:spTgt>
                                        </p:tgtEl>
                                        <p:attrNameLst>
                                          <p:attrName>style.visibility</p:attrName>
                                        </p:attrNameLst>
                                      </p:cBhvr>
                                      <p:to>
                                        <p:strVal val="visible"/>
                                      </p:to>
                                    </p:set>
                                    <p:animEffect transition="in" filter="fade">
                                      <p:cBhvr>
                                        <p:cTn id="40" dur="500"/>
                                        <p:tgtEl>
                                          <p:spTgt spid="47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78">
                                            <p:txEl>
                                              <p:pRg st="2" end="2"/>
                                            </p:txEl>
                                          </p:spTgt>
                                        </p:tgtEl>
                                        <p:attrNameLst>
                                          <p:attrName>style.visibility</p:attrName>
                                        </p:attrNameLst>
                                      </p:cBhvr>
                                      <p:to>
                                        <p:strVal val="visible"/>
                                      </p:to>
                                    </p:set>
                                    <p:animEffect transition="in" filter="fade">
                                      <p:cBhvr>
                                        <p:cTn id="45" dur="500"/>
                                        <p:tgtEl>
                                          <p:spTgt spid="478">
                                            <p:txEl>
                                              <p:pRg st="2" end="2"/>
                                            </p:txEl>
                                          </p:spTgt>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48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79">
                                            <p:txEl>
                                              <p:pRg st="0" end="0"/>
                                            </p:txEl>
                                          </p:spTgt>
                                        </p:tgtEl>
                                        <p:attrNameLst>
                                          <p:attrName>style.visibility</p:attrName>
                                        </p:attrNameLst>
                                      </p:cBhvr>
                                      <p:to>
                                        <p:strVal val="visible"/>
                                      </p:to>
                                    </p:set>
                                    <p:animEffect transition="in" filter="fade">
                                      <p:cBhvr>
                                        <p:cTn id="53" dur="1000"/>
                                        <p:tgtEl>
                                          <p:spTgt spid="47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79">
                                            <p:txEl>
                                              <p:pRg st="1" end="1"/>
                                            </p:txEl>
                                          </p:spTgt>
                                        </p:tgtEl>
                                        <p:attrNameLst>
                                          <p:attrName>style.visibility</p:attrName>
                                        </p:attrNameLst>
                                      </p:cBhvr>
                                      <p:to>
                                        <p:strVal val="visible"/>
                                      </p:to>
                                    </p:set>
                                    <p:animEffect transition="in" filter="fade">
                                      <p:cBhvr>
                                        <p:cTn id="58" dur="1000"/>
                                        <p:tgtEl>
                                          <p:spTgt spid="479">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79">
                                            <p:txEl>
                                              <p:pRg st="2" end="2"/>
                                            </p:txEl>
                                          </p:spTgt>
                                        </p:tgtEl>
                                        <p:attrNameLst>
                                          <p:attrName>style.visibility</p:attrName>
                                        </p:attrNameLst>
                                      </p:cBhvr>
                                      <p:to>
                                        <p:strVal val="visible"/>
                                      </p:to>
                                    </p:set>
                                    <p:animEffect transition="in" filter="fade">
                                      <p:cBhvr>
                                        <p:cTn id="63" dur="1000"/>
                                        <p:tgtEl>
                                          <p:spTgt spid="479">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82">
                                            <p:txEl>
                                              <p:pRg st="0" end="0"/>
                                            </p:txEl>
                                          </p:spTgt>
                                        </p:tgtEl>
                                        <p:attrNameLst>
                                          <p:attrName>style.visibility</p:attrName>
                                        </p:attrNameLst>
                                      </p:cBhvr>
                                      <p:to>
                                        <p:strVal val="visible"/>
                                      </p:to>
                                    </p:set>
                                    <p:animEffect transition="in" filter="fade">
                                      <p:cBhvr>
                                        <p:cTn id="68" dur="500"/>
                                        <p:tgtEl>
                                          <p:spTgt spid="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4D4">
            <a:alpha val="27843"/>
          </a:srgbClr>
        </a:solidFill>
        <a:effectLst/>
      </p:bgPr>
    </p:bg>
    <p:spTree>
      <p:nvGrpSpPr>
        <p:cNvPr id="1" name="Shape 325"/>
        <p:cNvGrpSpPr/>
        <p:nvPr/>
      </p:nvGrpSpPr>
      <p:grpSpPr>
        <a:xfrm>
          <a:off x="0" y="0"/>
          <a:ext cx="0" cy="0"/>
          <a:chOff x="0" y="0"/>
          <a:chExt cx="0" cy="0"/>
        </a:xfrm>
      </p:grpSpPr>
      <p:pic>
        <p:nvPicPr>
          <p:cNvPr id="326" name="Google Shape;326;p2" descr="Tác giả Nguyễn Trãi: Một số nét chính trong cuộc đời và sự nghiệp"/>
          <p:cNvPicPr preferRelativeResize="0"/>
          <p:nvPr/>
        </p:nvPicPr>
        <p:blipFill rotWithShape="1">
          <a:blip r:embed="rId3">
            <a:alphaModFix/>
          </a:blip>
          <a:srcRect/>
          <a:stretch/>
        </p:blipFill>
        <p:spPr>
          <a:xfrm>
            <a:off x="5284622" y="937242"/>
            <a:ext cx="5954400" cy="4465801"/>
          </a:xfrm>
          <a:prstGeom prst="ellipse">
            <a:avLst/>
          </a:prstGeom>
          <a:noFill/>
          <a:ln>
            <a:noFill/>
          </a:ln>
        </p:spPr>
      </p:pic>
      <p:pic>
        <p:nvPicPr>
          <p:cNvPr id="327" name="Google Shape;327;p2"/>
          <p:cNvPicPr preferRelativeResize="0"/>
          <p:nvPr/>
        </p:nvPicPr>
        <p:blipFill rotWithShape="1">
          <a:blip r:embed="rId4">
            <a:alphaModFix/>
          </a:blip>
          <a:srcRect/>
          <a:stretch/>
        </p:blipFill>
        <p:spPr>
          <a:xfrm>
            <a:off x="4731" y="-13648"/>
            <a:ext cx="12187269" cy="6858767"/>
          </a:xfrm>
          <a:prstGeom prst="rect">
            <a:avLst/>
          </a:prstGeom>
          <a:noFill/>
          <a:ln>
            <a:noFill/>
          </a:ln>
        </p:spPr>
      </p:pic>
      <p:pic>
        <p:nvPicPr>
          <p:cNvPr id="328" name="Google Shape;328;p2"/>
          <p:cNvPicPr preferRelativeResize="0"/>
          <p:nvPr/>
        </p:nvPicPr>
        <p:blipFill rotWithShape="1">
          <a:blip r:embed="rId5">
            <a:alphaModFix/>
          </a:blip>
          <a:srcRect/>
          <a:stretch/>
        </p:blipFill>
        <p:spPr>
          <a:xfrm>
            <a:off x="6596864" y="3374791"/>
            <a:ext cx="2639810" cy="2639810"/>
          </a:xfrm>
          <a:prstGeom prst="rect">
            <a:avLst/>
          </a:prstGeom>
          <a:noFill/>
          <a:ln>
            <a:noFill/>
          </a:ln>
        </p:spPr>
      </p:pic>
      <p:pic>
        <p:nvPicPr>
          <p:cNvPr id="329" name="Google Shape;329;p2"/>
          <p:cNvPicPr preferRelativeResize="0"/>
          <p:nvPr/>
        </p:nvPicPr>
        <p:blipFill rotWithShape="1">
          <a:blip r:embed="rId6">
            <a:alphaModFix/>
          </a:blip>
          <a:srcRect/>
          <a:stretch/>
        </p:blipFill>
        <p:spPr>
          <a:xfrm>
            <a:off x="4644551" y="730270"/>
            <a:ext cx="2651990" cy="2651990"/>
          </a:xfrm>
          <a:prstGeom prst="rect">
            <a:avLst/>
          </a:prstGeom>
          <a:noFill/>
          <a:ln>
            <a:noFill/>
          </a:ln>
        </p:spPr>
      </p:pic>
      <p:pic>
        <p:nvPicPr>
          <p:cNvPr id="330" name="Google Shape;330;p2"/>
          <p:cNvPicPr preferRelativeResize="0"/>
          <p:nvPr/>
        </p:nvPicPr>
        <p:blipFill rotWithShape="1">
          <a:blip r:embed="rId7">
            <a:alphaModFix/>
          </a:blip>
          <a:srcRect/>
          <a:stretch/>
        </p:blipFill>
        <p:spPr>
          <a:xfrm>
            <a:off x="6941917" y="1094567"/>
            <a:ext cx="2639810" cy="2639810"/>
          </a:xfrm>
          <a:prstGeom prst="rect">
            <a:avLst/>
          </a:prstGeom>
          <a:noFill/>
          <a:ln>
            <a:noFill/>
          </a:ln>
        </p:spPr>
      </p:pic>
      <p:pic>
        <p:nvPicPr>
          <p:cNvPr id="331" name="Google Shape;331;p2"/>
          <p:cNvPicPr preferRelativeResize="0"/>
          <p:nvPr/>
        </p:nvPicPr>
        <p:blipFill rotWithShape="1">
          <a:blip r:embed="rId8">
            <a:alphaModFix/>
          </a:blip>
          <a:srcRect/>
          <a:stretch/>
        </p:blipFill>
        <p:spPr>
          <a:xfrm>
            <a:off x="1004694" y="-974833"/>
            <a:ext cx="1761897" cy="6059949"/>
          </a:xfrm>
          <a:prstGeom prst="rect">
            <a:avLst/>
          </a:prstGeom>
          <a:noFill/>
          <a:ln>
            <a:noFill/>
          </a:ln>
        </p:spPr>
      </p:pic>
      <p:pic>
        <p:nvPicPr>
          <p:cNvPr id="332" name="Google Shape;332;p2"/>
          <p:cNvPicPr preferRelativeResize="0"/>
          <p:nvPr/>
        </p:nvPicPr>
        <p:blipFill rotWithShape="1">
          <a:blip r:embed="rId9">
            <a:alphaModFix/>
          </a:blip>
          <a:srcRect/>
          <a:stretch/>
        </p:blipFill>
        <p:spPr>
          <a:xfrm>
            <a:off x="4289927" y="3011890"/>
            <a:ext cx="2651990" cy="2651990"/>
          </a:xfrm>
          <a:prstGeom prst="rect">
            <a:avLst/>
          </a:prstGeom>
          <a:noFill/>
          <a:ln>
            <a:noFill/>
          </a:ln>
        </p:spPr>
      </p:pic>
      <p:pic>
        <p:nvPicPr>
          <p:cNvPr id="333" name="Google Shape;333;p2"/>
          <p:cNvPicPr preferRelativeResize="0"/>
          <p:nvPr/>
        </p:nvPicPr>
        <p:blipFill rotWithShape="1">
          <a:blip r:embed="rId10">
            <a:alphaModFix/>
          </a:blip>
          <a:srcRect/>
          <a:stretch/>
        </p:blipFill>
        <p:spPr>
          <a:xfrm>
            <a:off x="8854536" y="2998301"/>
            <a:ext cx="2651990" cy="2651990"/>
          </a:xfrm>
          <a:prstGeom prst="rect">
            <a:avLst/>
          </a:prstGeom>
          <a:noFill/>
          <a:ln>
            <a:noFill/>
          </a:ln>
        </p:spPr>
      </p:pic>
      <p:pic>
        <p:nvPicPr>
          <p:cNvPr id="334" name="Google Shape;334;p2"/>
          <p:cNvPicPr preferRelativeResize="0"/>
          <p:nvPr/>
        </p:nvPicPr>
        <p:blipFill rotWithShape="1">
          <a:blip r:embed="rId11">
            <a:alphaModFix/>
          </a:blip>
          <a:srcRect/>
          <a:stretch/>
        </p:blipFill>
        <p:spPr>
          <a:xfrm>
            <a:off x="-56414" y="994034"/>
            <a:ext cx="1061107" cy="1061107"/>
          </a:xfrm>
          <a:prstGeom prst="rect">
            <a:avLst/>
          </a:prstGeom>
          <a:noFill/>
          <a:ln>
            <a:noFill/>
          </a:ln>
        </p:spPr>
      </p:pic>
      <p:pic>
        <p:nvPicPr>
          <p:cNvPr id="335" name="Google Shape;335;p2"/>
          <p:cNvPicPr preferRelativeResize="0"/>
          <p:nvPr/>
        </p:nvPicPr>
        <p:blipFill rotWithShape="1">
          <a:blip r:embed="rId12">
            <a:alphaModFix/>
          </a:blip>
          <a:srcRect/>
          <a:stretch/>
        </p:blipFill>
        <p:spPr>
          <a:xfrm>
            <a:off x="833118" y="1056842"/>
            <a:ext cx="1168595" cy="1168595"/>
          </a:xfrm>
          <a:prstGeom prst="rect">
            <a:avLst/>
          </a:prstGeom>
          <a:noFill/>
          <a:ln>
            <a:noFill/>
          </a:ln>
        </p:spPr>
      </p:pic>
      <p:pic>
        <p:nvPicPr>
          <p:cNvPr id="336" name="Google Shape;336;p2"/>
          <p:cNvPicPr preferRelativeResize="0"/>
          <p:nvPr/>
        </p:nvPicPr>
        <p:blipFill rotWithShape="1">
          <a:blip r:embed="rId13">
            <a:alphaModFix/>
          </a:blip>
          <a:srcRect/>
          <a:stretch/>
        </p:blipFill>
        <p:spPr>
          <a:xfrm>
            <a:off x="1898440" y="1097866"/>
            <a:ext cx="1127571" cy="1127571"/>
          </a:xfrm>
          <a:prstGeom prst="rect">
            <a:avLst/>
          </a:prstGeom>
          <a:noFill/>
          <a:ln>
            <a:noFill/>
          </a:ln>
        </p:spPr>
      </p:pic>
      <p:pic>
        <p:nvPicPr>
          <p:cNvPr id="337" name="Google Shape;337;p2">
            <a:hlinkClick r:id="rId14" action="ppaction://hlinksldjump"/>
          </p:cNvPr>
          <p:cNvPicPr preferRelativeResize="0"/>
          <p:nvPr/>
        </p:nvPicPr>
        <p:blipFill rotWithShape="1">
          <a:blip r:embed="rId15">
            <a:alphaModFix/>
          </a:blip>
          <a:srcRect/>
          <a:stretch/>
        </p:blipFill>
        <p:spPr>
          <a:xfrm>
            <a:off x="4660454" y="738805"/>
            <a:ext cx="2651990" cy="2651990"/>
          </a:xfrm>
          <a:prstGeom prst="rect">
            <a:avLst/>
          </a:prstGeom>
          <a:noFill/>
          <a:ln>
            <a:noFill/>
          </a:ln>
        </p:spPr>
      </p:pic>
      <p:pic>
        <p:nvPicPr>
          <p:cNvPr id="338" name="Google Shape;338;p2">
            <a:hlinkClick r:id="rId16" action="ppaction://hlinksldjump"/>
          </p:cNvPr>
          <p:cNvPicPr preferRelativeResize="0"/>
          <p:nvPr/>
        </p:nvPicPr>
        <p:blipFill rotWithShape="1">
          <a:blip r:embed="rId17">
            <a:alphaModFix/>
          </a:blip>
          <a:srcRect/>
          <a:stretch/>
        </p:blipFill>
        <p:spPr>
          <a:xfrm>
            <a:off x="6947986" y="1101452"/>
            <a:ext cx="2633741" cy="2639810"/>
          </a:xfrm>
          <a:prstGeom prst="rect">
            <a:avLst/>
          </a:prstGeom>
          <a:noFill/>
          <a:ln>
            <a:noFill/>
          </a:ln>
        </p:spPr>
      </p:pic>
      <p:pic>
        <p:nvPicPr>
          <p:cNvPr id="339" name="Google Shape;339;p2">
            <a:hlinkClick r:id="rId18" action="ppaction://hlinksldjump"/>
          </p:cNvPr>
          <p:cNvPicPr preferRelativeResize="0"/>
          <p:nvPr/>
        </p:nvPicPr>
        <p:blipFill rotWithShape="1">
          <a:blip r:embed="rId19">
            <a:alphaModFix/>
          </a:blip>
          <a:srcRect/>
          <a:stretch/>
        </p:blipFill>
        <p:spPr>
          <a:xfrm>
            <a:off x="4309644" y="3011890"/>
            <a:ext cx="2651990" cy="2651990"/>
          </a:xfrm>
          <a:prstGeom prst="rect">
            <a:avLst/>
          </a:prstGeom>
          <a:noFill/>
          <a:ln>
            <a:noFill/>
          </a:ln>
        </p:spPr>
      </p:pic>
      <p:pic>
        <p:nvPicPr>
          <p:cNvPr id="340" name="Google Shape;340;p2">
            <a:hlinkClick r:id="rId20" action="ppaction://hlinksldjump"/>
          </p:cNvPr>
          <p:cNvPicPr preferRelativeResize="0"/>
          <p:nvPr/>
        </p:nvPicPr>
        <p:blipFill rotWithShape="1">
          <a:blip r:embed="rId21">
            <a:alphaModFix/>
          </a:blip>
          <a:srcRect/>
          <a:stretch/>
        </p:blipFill>
        <p:spPr>
          <a:xfrm>
            <a:off x="6602933" y="3364551"/>
            <a:ext cx="2633741" cy="2639810"/>
          </a:xfrm>
          <a:prstGeom prst="rect">
            <a:avLst/>
          </a:prstGeom>
          <a:noFill/>
          <a:ln>
            <a:noFill/>
          </a:ln>
        </p:spPr>
      </p:pic>
      <p:pic>
        <p:nvPicPr>
          <p:cNvPr id="341" name="Google Shape;341;p2">
            <a:hlinkClick r:id="rId22" action="ppaction://hlinksldjump"/>
          </p:cNvPr>
          <p:cNvPicPr preferRelativeResize="0"/>
          <p:nvPr/>
        </p:nvPicPr>
        <p:blipFill rotWithShape="1">
          <a:blip r:embed="rId23">
            <a:alphaModFix/>
          </a:blip>
          <a:srcRect/>
          <a:stretch/>
        </p:blipFill>
        <p:spPr>
          <a:xfrm>
            <a:off x="8854536" y="3011890"/>
            <a:ext cx="2651990" cy="2651990"/>
          </a:xfrm>
          <a:prstGeom prst="rect">
            <a:avLst/>
          </a:prstGeom>
          <a:noFill/>
          <a:ln>
            <a:noFill/>
          </a:ln>
        </p:spPr>
      </p:pic>
      <p:pic>
        <p:nvPicPr>
          <p:cNvPr id="342" name="Google Shape;342;p2">
            <a:hlinkClick r:id="rId24" action="ppaction://hlinksldjump"/>
          </p:cNvPr>
          <p:cNvPicPr preferRelativeResize="0"/>
          <p:nvPr/>
        </p:nvPicPr>
        <p:blipFill rotWithShape="1">
          <a:blip r:embed="rId25">
            <a:alphaModFix/>
          </a:blip>
          <a:srcRect/>
          <a:stretch/>
        </p:blipFill>
        <p:spPr>
          <a:xfrm>
            <a:off x="11003419" y="5852160"/>
            <a:ext cx="1180821" cy="998220"/>
          </a:xfrm>
          <a:prstGeom prst="rect">
            <a:avLst/>
          </a:prstGeom>
          <a:noFill/>
          <a:ln>
            <a:noFill/>
          </a:ln>
        </p:spPr>
      </p:pic>
      <p:pic>
        <p:nvPicPr>
          <p:cNvPr id="343" name="Google Shape;343;p2"/>
          <p:cNvPicPr preferRelativeResize="0"/>
          <p:nvPr/>
        </p:nvPicPr>
        <p:blipFill rotWithShape="1">
          <a:blip r:embed="rId26">
            <a:alphaModFix/>
          </a:blip>
          <a:srcRect/>
          <a:stretch/>
        </p:blipFill>
        <p:spPr>
          <a:xfrm>
            <a:off x="-12703" y="-671549"/>
            <a:ext cx="609600" cy="609600"/>
          </a:xfrm>
          <a:prstGeom prst="rect">
            <a:avLst/>
          </a:prstGeom>
          <a:noFill/>
          <a:ln>
            <a:noFill/>
          </a:ln>
        </p:spPr>
      </p:pic>
      <p:sp>
        <p:nvSpPr>
          <p:cNvPr id="344" name="Google Shape;344;p2"/>
          <p:cNvSpPr/>
          <p:nvPr/>
        </p:nvSpPr>
        <p:spPr>
          <a:xfrm>
            <a:off x="3383795" y="6351273"/>
            <a:ext cx="2183604" cy="213303"/>
          </a:xfrm>
          <a:prstGeom prst="roundRect">
            <a:avLst>
              <a:gd name="adj" fmla="val 16667"/>
            </a:avLst>
          </a:prstGeom>
          <a:solidFill>
            <a:schemeClr val="lt1"/>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5" name="Google Shape;345;p2"/>
          <p:cNvPicPr preferRelativeResize="0"/>
          <p:nvPr/>
        </p:nvPicPr>
        <p:blipFill rotWithShape="1">
          <a:blip r:embed="rId27">
            <a:alphaModFix/>
          </a:blip>
          <a:srcRect/>
          <a:stretch/>
        </p:blipFill>
        <p:spPr>
          <a:xfrm>
            <a:off x="311020" y="4895734"/>
            <a:ext cx="880948" cy="1230736"/>
          </a:xfrm>
          <a:prstGeom prst="rect">
            <a:avLst/>
          </a:prstGeom>
          <a:noFill/>
          <a:ln>
            <a:noFill/>
          </a:ln>
        </p:spPr>
      </p:pic>
      <p:pic>
        <p:nvPicPr>
          <p:cNvPr id="346" name="Google Shape;346;p2"/>
          <p:cNvPicPr preferRelativeResize="0"/>
          <p:nvPr/>
        </p:nvPicPr>
        <p:blipFill rotWithShape="1">
          <a:blip r:embed="rId27">
            <a:alphaModFix/>
          </a:blip>
          <a:srcRect/>
          <a:stretch/>
        </p:blipFill>
        <p:spPr>
          <a:xfrm>
            <a:off x="1093566" y="5221598"/>
            <a:ext cx="647700" cy="904875"/>
          </a:xfrm>
          <a:prstGeom prst="rect">
            <a:avLst/>
          </a:prstGeom>
          <a:noFill/>
          <a:ln>
            <a:noFill/>
          </a:ln>
        </p:spPr>
      </p:pic>
      <p:pic>
        <p:nvPicPr>
          <p:cNvPr id="347" name="Google Shape;347;p2"/>
          <p:cNvPicPr preferRelativeResize="0"/>
          <p:nvPr/>
        </p:nvPicPr>
        <p:blipFill rotWithShape="1">
          <a:blip r:embed="rId28">
            <a:alphaModFix/>
          </a:blip>
          <a:srcRect/>
          <a:stretch/>
        </p:blipFill>
        <p:spPr>
          <a:xfrm>
            <a:off x="9230378" y="738005"/>
            <a:ext cx="2639810" cy="2645893"/>
          </a:xfrm>
          <a:prstGeom prst="rect">
            <a:avLst/>
          </a:prstGeom>
          <a:noFill/>
          <a:ln>
            <a:noFill/>
          </a:ln>
        </p:spPr>
      </p:pic>
      <p:pic>
        <p:nvPicPr>
          <p:cNvPr id="348" name="Google Shape;348;p2">
            <a:hlinkClick r:id="rId29" action="ppaction://hlinksldjump"/>
          </p:cNvPr>
          <p:cNvPicPr preferRelativeResize="0"/>
          <p:nvPr/>
        </p:nvPicPr>
        <p:blipFill rotWithShape="1">
          <a:blip r:embed="rId30">
            <a:alphaModFix/>
          </a:blip>
          <a:srcRect/>
          <a:stretch/>
        </p:blipFill>
        <p:spPr>
          <a:xfrm>
            <a:off x="9236674" y="744085"/>
            <a:ext cx="2639810" cy="26398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8"/>
                                        </p:tgtEl>
                                      </p:cBhvr>
                                    </p:animEffect>
                                    <p:set>
                                      <p:cBhvr>
                                        <p:cTn id="12" dur="1" fill="hold">
                                          <p:stCondLst>
                                            <p:cond delay="500"/>
                                          </p:stCondLst>
                                        </p:cTn>
                                        <p:tgtEl>
                                          <p:spTgt spid="3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29"/>
                                        </p:tgtEl>
                                      </p:cBhvr>
                                    </p:animEffect>
                                    <p:set>
                                      <p:cBhvr>
                                        <p:cTn id="17" dur="1" fill="hold">
                                          <p:stCondLst>
                                            <p:cond delay="500"/>
                                          </p:stCondLst>
                                        </p:cTn>
                                        <p:tgtEl>
                                          <p:spTgt spid="3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30"/>
                                        </p:tgtEl>
                                      </p:cBhvr>
                                    </p:animEffect>
                                    <p:set>
                                      <p:cBhvr>
                                        <p:cTn id="22" dur="1" fill="hold">
                                          <p:stCondLst>
                                            <p:cond delay="500"/>
                                          </p:stCondLst>
                                        </p:cTn>
                                        <p:tgtEl>
                                          <p:spTgt spid="3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32"/>
                                        </p:tgtEl>
                                      </p:cBhvr>
                                    </p:animEffect>
                                    <p:set>
                                      <p:cBhvr>
                                        <p:cTn id="27" dur="1" fill="hold">
                                          <p:stCondLst>
                                            <p:cond delay="500"/>
                                          </p:stCondLst>
                                        </p:cTn>
                                        <p:tgtEl>
                                          <p:spTgt spid="33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33"/>
                                        </p:tgtEl>
                                      </p:cBhvr>
                                    </p:animEffect>
                                    <p:set>
                                      <p:cBhvr>
                                        <p:cTn id="32" dur="1" fill="hold">
                                          <p:stCondLst>
                                            <p:cond delay="500"/>
                                          </p:stCondLst>
                                        </p:cTn>
                                        <p:tgtEl>
                                          <p:spTgt spid="3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37"/>
                                        </p:tgtEl>
                                      </p:cBhvr>
                                    </p:animEffect>
                                    <p:set>
                                      <p:cBhvr>
                                        <p:cTn id="37" dur="1" fill="hold">
                                          <p:stCondLst>
                                            <p:cond delay="500"/>
                                          </p:stCondLst>
                                        </p:cTn>
                                        <p:tgtEl>
                                          <p:spTgt spid="33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38"/>
                                        </p:tgtEl>
                                      </p:cBhvr>
                                    </p:animEffect>
                                    <p:set>
                                      <p:cBhvr>
                                        <p:cTn id="42" dur="1" fill="hold">
                                          <p:stCondLst>
                                            <p:cond delay="500"/>
                                          </p:stCondLst>
                                        </p:cTn>
                                        <p:tgtEl>
                                          <p:spTgt spid="3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39"/>
                                        </p:tgtEl>
                                      </p:cBhvr>
                                    </p:animEffect>
                                    <p:set>
                                      <p:cBhvr>
                                        <p:cTn id="47" dur="1" fill="hold">
                                          <p:stCondLst>
                                            <p:cond delay="500"/>
                                          </p:stCondLst>
                                        </p:cTn>
                                        <p:tgtEl>
                                          <p:spTgt spid="33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40"/>
                                        </p:tgtEl>
                                      </p:cBhvr>
                                    </p:animEffect>
                                    <p:set>
                                      <p:cBhvr>
                                        <p:cTn id="52" dur="1" fill="hold">
                                          <p:stCondLst>
                                            <p:cond delay="500"/>
                                          </p:stCondLst>
                                        </p:cTn>
                                        <p:tgtEl>
                                          <p:spTgt spid="34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41"/>
                                        </p:tgtEl>
                                      </p:cBhvr>
                                    </p:animEffect>
                                    <p:set>
                                      <p:cBhvr>
                                        <p:cTn id="57" dur="1" fill="hold">
                                          <p:stCondLst>
                                            <p:cond delay="500"/>
                                          </p:stCondLst>
                                        </p:cTn>
                                        <p:tgtEl>
                                          <p:spTgt spid="34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47"/>
                                        </p:tgtEl>
                                      </p:cBhvr>
                                    </p:animEffect>
                                    <p:set>
                                      <p:cBhvr>
                                        <p:cTn id="62" dur="1" fill="hold">
                                          <p:stCondLst>
                                            <p:cond delay="500"/>
                                          </p:stCondLst>
                                        </p:cTn>
                                        <p:tgtEl>
                                          <p:spTgt spid="34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48"/>
                                        </p:tgtEl>
                                      </p:cBhvr>
                                    </p:animEffect>
                                    <p:set>
                                      <p:cBhvr>
                                        <p:cTn id="67" dur="1" fill="hold">
                                          <p:stCondLst>
                                            <p:cond delay="500"/>
                                          </p:stCondLst>
                                        </p:cTn>
                                        <p:tgtEl>
                                          <p:spTgt spid="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89"/>
        <p:cNvGrpSpPr/>
        <p:nvPr/>
      </p:nvGrpSpPr>
      <p:grpSpPr>
        <a:xfrm>
          <a:off x="0" y="0"/>
          <a:ext cx="0" cy="0"/>
          <a:chOff x="0" y="0"/>
          <a:chExt cx="0" cy="0"/>
        </a:xfrm>
      </p:grpSpPr>
      <p:pic>
        <p:nvPicPr>
          <p:cNvPr id="490" name="Google Shape;490;p19"/>
          <p:cNvPicPr preferRelativeResize="0"/>
          <p:nvPr/>
        </p:nvPicPr>
        <p:blipFill rotWithShape="1">
          <a:blip r:embed="rId3">
            <a:alphaModFix/>
          </a:blip>
          <a:srcRect/>
          <a:stretch/>
        </p:blipFill>
        <p:spPr>
          <a:xfrm>
            <a:off x="5381625" y="3908584"/>
            <a:ext cx="914400" cy="215900"/>
          </a:xfrm>
          <a:prstGeom prst="rect">
            <a:avLst/>
          </a:prstGeom>
          <a:noFill/>
          <a:ln>
            <a:noFill/>
          </a:ln>
        </p:spPr>
      </p:pic>
      <p:sp>
        <p:nvSpPr>
          <p:cNvPr id="491" name="Google Shape;491;p19"/>
          <p:cNvSpPr txBox="1"/>
          <p:nvPr/>
        </p:nvSpPr>
        <p:spPr>
          <a:xfrm>
            <a:off x="2620012" y="1471300"/>
            <a:ext cx="8812531" cy="3170099"/>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Như nước Đại Việt ta từ trước,</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Vốn xưng nền văn hiến đã lâu.</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Núi sông bờ cõi đã chia,</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Phong tục Bắc Nam cũng khác.</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Từ Triệu, Đinh, Lí, Trần bao đời xây nền độc lập,</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Cùng Hán, Đường, Tống, Nguyên mỗi bên xưng đế một phương</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Tuy mạnh yếu từng lúc khác nhau,</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Song hào kiệt đời nào cũng có.</a:t>
            </a:r>
            <a:endParaRPr sz="2500">
              <a:solidFill>
                <a:srgbClr val="000000"/>
              </a:solidFill>
              <a:latin typeface="Times New Roman"/>
              <a:ea typeface="Times New Roman"/>
              <a:cs typeface="Times New Roman"/>
              <a:sym typeface="Times New Roman"/>
            </a:endParaRPr>
          </a:p>
        </p:txBody>
      </p:sp>
      <p:sp>
        <p:nvSpPr>
          <p:cNvPr id="492" name="Google Shape;492;p19"/>
          <p:cNvSpPr txBox="1"/>
          <p:nvPr/>
        </p:nvSpPr>
        <p:spPr>
          <a:xfrm>
            <a:off x="3978914" y="1471296"/>
            <a:ext cx="1568699"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Đại Việt ta</a:t>
            </a:r>
            <a:endParaRPr/>
          </a:p>
        </p:txBody>
      </p:sp>
      <p:sp>
        <p:nvSpPr>
          <p:cNvPr id="493" name="Google Shape;493;p19"/>
          <p:cNvSpPr txBox="1"/>
          <p:nvPr/>
        </p:nvSpPr>
        <p:spPr>
          <a:xfrm>
            <a:off x="2620011" y="1864252"/>
            <a:ext cx="404630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Vốn xưng nền văn hiến đã lâu</a:t>
            </a:r>
            <a:endParaRPr sz="2500">
              <a:solidFill>
                <a:srgbClr val="000000"/>
              </a:solidFill>
              <a:latin typeface="Calibri"/>
              <a:ea typeface="Calibri"/>
              <a:cs typeface="Calibri"/>
              <a:sym typeface="Calibri"/>
            </a:endParaRPr>
          </a:p>
        </p:txBody>
      </p:sp>
      <p:sp>
        <p:nvSpPr>
          <p:cNvPr id="494" name="Google Shape;494;p19"/>
          <p:cNvSpPr txBox="1"/>
          <p:nvPr/>
        </p:nvSpPr>
        <p:spPr>
          <a:xfrm>
            <a:off x="2620010" y="2245887"/>
            <a:ext cx="3233578"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Núi sông bờ cõi đã chia</a:t>
            </a:r>
            <a:endParaRPr sz="1800">
              <a:solidFill>
                <a:srgbClr val="000000"/>
              </a:solidFill>
              <a:latin typeface="Calibri"/>
              <a:ea typeface="Calibri"/>
              <a:cs typeface="Calibri"/>
              <a:sym typeface="Calibri"/>
            </a:endParaRPr>
          </a:p>
        </p:txBody>
      </p:sp>
      <p:sp>
        <p:nvSpPr>
          <p:cNvPr id="495" name="Google Shape;495;p19"/>
          <p:cNvSpPr txBox="1"/>
          <p:nvPr/>
        </p:nvSpPr>
        <p:spPr>
          <a:xfrm>
            <a:off x="2620014" y="2997836"/>
            <a:ext cx="746188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Từ Triệu, Đinh, Lí, Trần bao đời xây nền độc lập</a:t>
            </a:r>
            <a:endParaRPr sz="1800">
              <a:solidFill>
                <a:srgbClr val="000000"/>
              </a:solidFill>
              <a:latin typeface="Calibri"/>
              <a:ea typeface="Calibri"/>
              <a:cs typeface="Calibri"/>
              <a:sym typeface="Calibri"/>
            </a:endParaRPr>
          </a:p>
        </p:txBody>
      </p:sp>
      <p:sp>
        <p:nvSpPr>
          <p:cNvPr id="496" name="Google Shape;496;p19"/>
          <p:cNvSpPr txBox="1"/>
          <p:nvPr/>
        </p:nvSpPr>
        <p:spPr>
          <a:xfrm>
            <a:off x="2620014" y="3382011"/>
            <a:ext cx="881189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Cùng Hán, Đường, Tống, Nguyên mỗi bên xưng đế một phương</a:t>
            </a:r>
            <a:endParaRPr sz="1800">
              <a:solidFill>
                <a:srgbClr val="000000"/>
              </a:solidFill>
              <a:latin typeface="Calibri"/>
              <a:ea typeface="Calibri"/>
              <a:cs typeface="Calibri"/>
              <a:sym typeface="Calibri"/>
            </a:endParaRPr>
          </a:p>
        </p:txBody>
      </p:sp>
      <p:sp>
        <p:nvSpPr>
          <p:cNvPr id="497" name="Google Shape;497;p19"/>
          <p:cNvSpPr txBox="1"/>
          <p:nvPr/>
        </p:nvSpPr>
        <p:spPr>
          <a:xfrm>
            <a:off x="4369440" y="4148982"/>
            <a:ext cx="2315057"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đời nào cũng có</a:t>
            </a:r>
            <a:endParaRPr sz="1800">
              <a:solidFill>
                <a:srgbClr val="000000"/>
              </a:solidFill>
              <a:latin typeface="Calibri"/>
              <a:ea typeface="Calibri"/>
              <a:cs typeface="Calibri"/>
              <a:sym typeface="Calibri"/>
            </a:endParaRPr>
          </a:p>
        </p:txBody>
      </p:sp>
      <p:pic>
        <p:nvPicPr>
          <p:cNvPr id="498" name="Google Shape;498;p19"/>
          <p:cNvPicPr preferRelativeResize="0"/>
          <p:nvPr/>
        </p:nvPicPr>
        <p:blipFill rotWithShape="1">
          <a:blip r:embed="rId3">
            <a:alphaModFix/>
          </a:blip>
          <a:srcRect/>
          <a:stretch/>
        </p:blipFill>
        <p:spPr>
          <a:xfrm>
            <a:off x="7515225" y="4069874"/>
            <a:ext cx="914400" cy="215900"/>
          </a:xfrm>
          <a:prstGeom prst="rect">
            <a:avLst/>
          </a:prstGeom>
          <a:noFill/>
          <a:ln>
            <a:noFill/>
          </a:ln>
        </p:spPr>
      </p:pic>
      <p:pic>
        <p:nvPicPr>
          <p:cNvPr id="499" name="Google Shape;499;p19" descr="Untitled 2"/>
          <p:cNvPicPr preferRelativeResize="0"/>
          <p:nvPr/>
        </p:nvPicPr>
        <p:blipFill rotWithShape="1">
          <a:blip r:embed="rId4">
            <a:alphaModFix/>
          </a:blip>
          <a:srcRect r="53561" b="8445"/>
          <a:stretch/>
        </p:blipFill>
        <p:spPr>
          <a:xfrm flipH="1">
            <a:off x="1873254" y="1471297"/>
            <a:ext cx="1019175" cy="1243965"/>
          </a:xfrm>
          <a:prstGeom prst="rect">
            <a:avLst/>
          </a:prstGeom>
          <a:noFill/>
          <a:ln>
            <a:noFill/>
          </a:ln>
        </p:spPr>
      </p:pic>
      <p:sp>
        <p:nvSpPr>
          <p:cNvPr id="500" name="Google Shape;500;p19"/>
          <p:cNvSpPr txBox="1"/>
          <p:nvPr/>
        </p:nvSpPr>
        <p:spPr>
          <a:xfrm>
            <a:off x="465456" y="1821817"/>
            <a:ext cx="1666875" cy="861774"/>
          </a:xfrm>
          <a:prstGeom prst="rect">
            <a:avLst/>
          </a:prstGeom>
          <a:noFill/>
          <a:ln>
            <a:noFill/>
          </a:ln>
        </p:spPr>
        <p:txBody>
          <a:bodyPr spcFirstLastPara="1" wrap="square" lIns="91375" tIns="45675" rIns="91375" bIns="45675" anchor="t" anchorCtr="0">
            <a:spAutoFit/>
          </a:bodyPr>
          <a:lstStyle/>
          <a:p>
            <a:pPr marL="0" marR="0" lvl="0" indent="0" algn="r" rtl="0">
              <a:spcBef>
                <a:spcPts val="0"/>
              </a:spcBef>
              <a:spcAft>
                <a:spcPts val="0"/>
              </a:spcAft>
              <a:buNone/>
            </a:pPr>
            <a:r>
              <a:rPr lang="en-US" sz="2500">
                <a:solidFill>
                  <a:srgbClr val="0000CC"/>
                </a:solidFill>
                <a:latin typeface="Times New Roman"/>
                <a:ea typeface="Times New Roman"/>
                <a:cs typeface="Times New Roman"/>
                <a:sym typeface="Times New Roman"/>
              </a:rPr>
              <a:t>Cương vực </a:t>
            </a:r>
            <a:endParaRPr/>
          </a:p>
          <a:p>
            <a:pPr marL="0" marR="0" lvl="0" indent="0" algn="r" rtl="0">
              <a:spcBef>
                <a:spcPts val="0"/>
              </a:spcBef>
              <a:spcAft>
                <a:spcPts val="0"/>
              </a:spcAft>
              <a:buNone/>
            </a:pPr>
            <a:r>
              <a:rPr lang="en-US" sz="2500">
                <a:solidFill>
                  <a:srgbClr val="0000CC"/>
                </a:solidFill>
                <a:latin typeface="Times New Roman"/>
                <a:ea typeface="Times New Roman"/>
                <a:cs typeface="Times New Roman"/>
                <a:sym typeface="Times New Roman"/>
              </a:rPr>
              <a:t>lãnh thổ</a:t>
            </a:r>
            <a:endParaRPr/>
          </a:p>
        </p:txBody>
      </p:sp>
      <p:sp>
        <p:nvSpPr>
          <p:cNvPr id="501" name="Google Shape;501;p19"/>
          <p:cNvSpPr/>
          <p:nvPr/>
        </p:nvSpPr>
        <p:spPr>
          <a:xfrm>
            <a:off x="6974840" y="200406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9"/>
          <p:cNvSpPr txBox="1"/>
          <p:nvPr/>
        </p:nvSpPr>
        <p:spPr>
          <a:xfrm>
            <a:off x="7515228" y="1838326"/>
            <a:ext cx="210185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Nền văn hiến</a:t>
            </a:r>
            <a:endParaRPr/>
          </a:p>
        </p:txBody>
      </p:sp>
      <p:pic>
        <p:nvPicPr>
          <p:cNvPr id="503" name="Google Shape;503;p19" descr="Untitled 2"/>
          <p:cNvPicPr preferRelativeResize="0"/>
          <p:nvPr/>
        </p:nvPicPr>
        <p:blipFill rotWithShape="1">
          <a:blip r:embed="rId4">
            <a:alphaModFix/>
          </a:blip>
          <a:srcRect r="53561" b="8445"/>
          <a:stretch/>
        </p:blipFill>
        <p:spPr>
          <a:xfrm flipH="1">
            <a:off x="1989459" y="2997835"/>
            <a:ext cx="786765" cy="1692910"/>
          </a:xfrm>
          <a:prstGeom prst="round2SameRect">
            <a:avLst>
              <a:gd name="adj1" fmla="val 16667"/>
              <a:gd name="adj2" fmla="val 0"/>
            </a:avLst>
          </a:prstGeom>
          <a:noFill/>
          <a:ln>
            <a:noFill/>
          </a:ln>
        </p:spPr>
      </p:pic>
      <p:sp>
        <p:nvSpPr>
          <p:cNvPr id="504" name="Google Shape;504;p19"/>
          <p:cNvSpPr txBox="1"/>
          <p:nvPr/>
        </p:nvSpPr>
        <p:spPr>
          <a:xfrm>
            <a:off x="-645795" y="3382015"/>
            <a:ext cx="2788920" cy="860425"/>
          </a:xfrm>
          <a:prstGeom prst="rect">
            <a:avLst/>
          </a:prstGeom>
          <a:noFill/>
          <a:ln>
            <a:noFill/>
          </a:ln>
        </p:spPr>
        <p:txBody>
          <a:bodyPr spcFirstLastPara="1" wrap="square" lIns="91375" tIns="45675" rIns="91375" bIns="45675" anchor="t" anchorCtr="0">
            <a:spAutoFit/>
          </a:bodyPr>
          <a:lstStyle/>
          <a:p>
            <a:pPr marL="0" marR="0" lvl="0" indent="0" algn="r" rtl="0">
              <a:spcBef>
                <a:spcPts val="0"/>
              </a:spcBef>
              <a:spcAft>
                <a:spcPts val="0"/>
              </a:spcAft>
              <a:buNone/>
            </a:pPr>
            <a:r>
              <a:rPr lang="en-US" sz="2500">
                <a:solidFill>
                  <a:srgbClr val="0000CC"/>
                </a:solidFill>
                <a:latin typeface="Times New Roman"/>
                <a:ea typeface="Times New Roman"/>
                <a:cs typeface="Times New Roman"/>
                <a:sym typeface="Times New Roman"/>
              </a:rPr>
              <a:t>Lịch sử và </a:t>
            </a:r>
            <a:endParaRPr sz="2500">
              <a:solidFill>
                <a:srgbClr val="0000CC"/>
              </a:solidFill>
              <a:latin typeface="Times New Roman"/>
              <a:ea typeface="Times New Roman"/>
              <a:cs typeface="Times New Roman"/>
              <a:sym typeface="Times New Roman"/>
            </a:endParaRPr>
          </a:p>
          <a:p>
            <a:pPr marL="0" marR="0" lvl="0" indent="0" algn="r" rtl="0">
              <a:spcBef>
                <a:spcPts val="0"/>
              </a:spcBef>
              <a:spcAft>
                <a:spcPts val="0"/>
              </a:spcAft>
              <a:buNone/>
            </a:pPr>
            <a:r>
              <a:rPr lang="en-US" sz="2500">
                <a:solidFill>
                  <a:srgbClr val="0000CC"/>
                </a:solidFill>
                <a:latin typeface="Times New Roman"/>
                <a:ea typeface="Times New Roman"/>
                <a:cs typeface="Times New Roman"/>
                <a:sym typeface="Times New Roman"/>
              </a:rPr>
              <a:t>Chế độ riêng</a:t>
            </a:r>
            <a:endParaRPr sz="2500">
              <a:solidFill>
                <a:srgbClr val="0000CC"/>
              </a:solidFill>
              <a:latin typeface="Times New Roman"/>
              <a:ea typeface="Times New Roman"/>
              <a:cs typeface="Times New Roman"/>
              <a:sym typeface="Times New Roman"/>
            </a:endParaRPr>
          </a:p>
        </p:txBody>
      </p:sp>
      <p:sp>
        <p:nvSpPr>
          <p:cNvPr id="505" name="Google Shape;505;p19"/>
          <p:cNvSpPr/>
          <p:nvPr/>
        </p:nvSpPr>
        <p:spPr>
          <a:xfrm>
            <a:off x="7138672" y="429895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6" name="Google Shape;506;p19"/>
          <p:cNvSpPr txBox="1"/>
          <p:nvPr/>
        </p:nvSpPr>
        <p:spPr>
          <a:xfrm>
            <a:off x="7823838" y="4133220"/>
            <a:ext cx="2101851" cy="47561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Hào kiệt</a:t>
            </a:r>
            <a:endParaRPr/>
          </a:p>
        </p:txBody>
      </p:sp>
      <p:sp>
        <p:nvSpPr>
          <p:cNvPr id="507" name="Google Shape;507;p19"/>
          <p:cNvSpPr txBox="1"/>
          <p:nvPr/>
        </p:nvSpPr>
        <p:spPr>
          <a:xfrm>
            <a:off x="465457" y="5047817"/>
            <a:ext cx="11189732" cy="1246581"/>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None/>
            </a:pPr>
            <a:r>
              <a:rPr lang="en-US" sz="2800" i="1">
                <a:solidFill>
                  <a:srgbClr val="FF0000"/>
                </a:solidFill>
                <a:latin typeface="Times New Roman"/>
                <a:ea typeface="Times New Roman"/>
                <a:cs typeface="Times New Roman"/>
                <a:sym typeface="Times New Roman"/>
              </a:rPr>
              <a:t>⇒</a:t>
            </a:r>
            <a:r>
              <a:rPr lang="en-US" sz="2500" i="1">
                <a:solidFill>
                  <a:srgbClr val="FF0000"/>
                </a:solidFill>
                <a:latin typeface="Times New Roman"/>
                <a:ea typeface="Times New Roman"/>
                <a:cs typeface="Times New Roman"/>
                <a:sym typeface="Times New Roman"/>
              </a:rPr>
              <a:t> Đưa ra 5 nhân tố </a:t>
            </a:r>
            <a:r>
              <a:rPr lang="en-US" sz="2500" b="1" i="1">
                <a:solidFill>
                  <a:srgbClr val="FF0000"/>
                </a:solidFill>
                <a:latin typeface="Times New Roman"/>
                <a:ea typeface="Times New Roman"/>
                <a:cs typeface="Times New Roman"/>
                <a:sym typeface="Times New Roman"/>
              </a:rPr>
              <a:t>văn hiến</a:t>
            </a:r>
            <a:r>
              <a:rPr lang="en-US" sz="2500" i="1">
                <a:solidFill>
                  <a:srgbClr val="FF0000"/>
                </a:solidFill>
                <a:latin typeface="Times New Roman"/>
                <a:ea typeface="Times New Roman"/>
                <a:cs typeface="Times New Roman"/>
                <a:sym typeface="Times New Roman"/>
              </a:rPr>
              <a:t>, </a:t>
            </a:r>
            <a:r>
              <a:rPr lang="en-US" sz="2500" b="1" i="1">
                <a:solidFill>
                  <a:srgbClr val="FF0000"/>
                </a:solidFill>
                <a:latin typeface="Times New Roman"/>
                <a:ea typeface="Times New Roman"/>
                <a:cs typeface="Times New Roman"/>
                <a:sym typeface="Times New Roman"/>
              </a:rPr>
              <a:t>cương vực lãnh thổ</a:t>
            </a:r>
            <a:r>
              <a:rPr lang="en-US" sz="2500" i="1">
                <a:solidFill>
                  <a:srgbClr val="FF0000"/>
                </a:solidFill>
                <a:latin typeface="Times New Roman"/>
                <a:ea typeface="Times New Roman"/>
                <a:cs typeface="Times New Roman"/>
                <a:sym typeface="Times New Roman"/>
              </a:rPr>
              <a:t>, </a:t>
            </a:r>
            <a:r>
              <a:rPr lang="en-US" sz="2500" b="1" i="1">
                <a:solidFill>
                  <a:srgbClr val="FF0000"/>
                </a:solidFill>
                <a:latin typeface="Times New Roman"/>
                <a:ea typeface="Times New Roman"/>
                <a:cs typeface="Times New Roman"/>
                <a:sym typeface="Times New Roman"/>
              </a:rPr>
              <a:t>lịch sử</a:t>
            </a:r>
            <a:r>
              <a:rPr lang="en-US" sz="2500" i="1">
                <a:solidFill>
                  <a:srgbClr val="FF0000"/>
                </a:solidFill>
                <a:latin typeface="Times New Roman"/>
                <a:ea typeface="Times New Roman"/>
                <a:cs typeface="Times New Roman"/>
                <a:sym typeface="Times New Roman"/>
              </a:rPr>
              <a:t>, </a:t>
            </a:r>
            <a:r>
              <a:rPr lang="en-US" sz="2500" b="1" i="1">
                <a:solidFill>
                  <a:srgbClr val="FF0000"/>
                </a:solidFill>
                <a:latin typeface="Times New Roman"/>
                <a:ea typeface="Times New Roman"/>
                <a:cs typeface="Times New Roman"/>
                <a:sym typeface="Times New Roman"/>
              </a:rPr>
              <a:t>chế độ</a:t>
            </a:r>
            <a:r>
              <a:rPr lang="en-US" sz="2500" i="1">
                <a:solidFill>
                  <a:srgbClr val="FF0000"/>
                </a:solidFill>
                <a:latin typeface="Times New Roman"/>
                <a:ea typeface="Times New Roman"/>
                <a:cs typeface="Times New Roman"/>
                <a:sym typeface="Times New Roman"/>
              </a:rPr>
              <a:t> và </a:t>
            </a:r>
            <a:r>
              <a:rPr lang="en-US" sz="2500" b="1" i="1">
                <a:solidFill>
                  <a:srgbClr val="FF0000"/>
                </a:solidFill>
                <a:latin typeface="Times New Roman"/>
                <a:ea typeface="Times New Roman"/>
                <a:cs typeface="Times New Roman"/>
                <a:sym typeface="Times New Roman"/>
              </a:rPr>
              <a:t>truyền thống</a:t>
            </a:r>
            <a:r>
              <a:rPr lang="en-US" sz="2500" i="1">
                <a:solidFill>
                  <a:srgbClr val="FF0000"/>
                </a:solidFill>
                <a:latin typeface="Times New Roman"/>
                <a:ea typeface="Times New Roman"/>
                <a:cs typeface="Times New Roman"/>
                <a:sym typeface="Times New Roman"/>
              </a:rPr>
              <a:t> (đặc biệt hai nhân tố cơ bản là </a:t>
            </a:r>
            <a:r>
              <a:rPr lang="en-US" sz="2500" b="1" i="1">
                <a:solidFill>
                  <a:srgbClr val="FF0000"/>
                </a:solidFill>
                <a:latin typeface="Times New Roman"/>
                <a:ea typeface="Times New Roman"/>
                <a:cs typeface="Times New Roman"/>
                <a:sym typeface="Times New Roman"/>
              </a:rPr>
              <a:t>văn hiến </a:t>
            </a:r>
            <a:r>
              <a:rPr lang="en-US" sz="2500" i="1">
                <a:solidFill>
                  <a:srgbClr val="FF0000"/>
                </a:solidFill>
                <a:latin typeface="Times New Roman"/>
                <a:ea typeface="Times New Roman"/>
                <a:cs typeface="Times New Roman"/>
                <a:sym typeface="Times New Roman"/>
              </a:rPr>
              <a:t>và </a:t>
            </a:r>
            <a:r>
              <a:rPr lang="en-US" sz="2500" b="1" i="1">
                <a:solidFill>
                  <a:srgbClr val="FF0000"/>
                </a:solidFill>
                <a:latin typeface="Times New Roman"/>
                <a:ea typeface="Times New Roman"/>
                <a:cs typeface="Times New Roman"/>
                <a:sym typeface="Times New Roman"/>
              </a:rPr>
              <a:t>truyền thống</a:t>
            </a:r>
            <a:r>
              <a:rPr lang="en-US" sz="2500" i="1">
                <a:solidFill>
                  <a:srgbClr val="FF0000"/>
                </a:solidFill>
                <a:latin typeface="Times New Roman"/>
                <a:ea typeface="Times New Roman"/>
                <a:cs typeface="Times New Roman"/>
                <a:sym typeface="Times New Roman"/>
              </a:rPr>
              <a:t>) để xác định tính dân tộc.</a:t>
            </a:r>
            <a:endParaRPr/>
          </a:p>
        </p:txBody>
      </p:sp>
      <p:sp>
        <p:nvSpPr>
          <p:cNvPr id="508" name="Google Shape;508;p19"/>
          <p:cNvSpPr txBox="1"/>
          <p:nvPr/>
        </p:nvSpPr>
        <p:spPr>
          <a:xfrm>
            <a:off x="-1178" y="14588"/>
            <a:ext cx="11624311" cy="1384952"/>
          </a:xfrm>
          <a:prstGeom prst="rect">
            <a:avLst/>
          </a:prstGeom>
          <a:noFill/>
          <a:ln>
            <a:noFill/>
          </a:ln>
        </p:spPr>
        <p:txBody>
          <a:bodyPr spcFirstLastPara="1" wrap="square" lIns="91375" tIns="45675" rIns="91375" bIns="45675" anchor="t" anchorCtr="0">
            <a:spAutoFit/>
          </a:bodyPr>
          <a:lstStyle/>
          <a:p>
            <a:pPr marL="971346" marR="0" lvl="1" indent="-514350" algn="l" rtl="0">
              <a:lnSpc>
                <a:spcPct val="150000"/>
              </a:lnSpc>
              <a:spcBef>
                <a:spcPts val="0"/>
              </a:spcBef>
              <a:spcAft>
                <a:spcPts val="0"/>
              </a:spcAft>
              <a:buClr>
                <a:srgbClr val="002060"/>
              </a:buClr>
              <a:buSzPts val="2800"/>
              <a:buFont typeface="Times New Roman"/>
              <a:buAutoNum type="arabicPeriod"/>
            </a:pPr>
            <a:r>
              <a:rPr lang="en-US" sz="2800" b="1" i="0" u="none" strike="noStrike" cap="none">
                <a:solidFill>
                  <a:srgbClr val="002060"/>
                </a:solidFill>
                <a:latin typeface="Times New Roman"/>
                <a:ea typeface="Times New Roman"/>
                <a:cs typeface="Times New Roman"/>
                <a:sym typeface="Times New Roman"/>
              </a:rPr>
              <a:t>Nêu cao luận đề chính nghĩa </a:t>
            </a:r>
            <a:r>
              <a:rPr lang="en-US" sz="2800" b="0" i="0" u="none" strike="noStrike" cap="none">
                <a:solidFill>
                  <a:srgbClr val="002060"/>
                </a:solidFill>
                <a:latin typeface="Times New Roman"/>
                <a:ea typeface="Times New Roman"/>
                <a:cs typeface="Times New Roman"/>
                <a:sym typeface="Times New Roman"/>
              </a:rPr>
              <a:t>		</a:t>
            </a:r>
            <a:endParaRPr sz="2800" b="0" i="0" u="none" strike="noStrike" cap="none">
              <a:solidFill>
                <a:srgbClr val="002060"/>
              </a:solidFill>
              <a:latin typeface="Times New Roman"/>
              <a:ea typeface="Times New Roman"/>
              <a:cs typeface="Times New Roman"/>
              <a:sym typeface="Times New Roman"/>
            </a:endParaRPr>
          </a:p>
          <a:p>
            <a:pPr marL="456996" marR="0" lvl="1" indent="0" algn="l" rtl="0">
              <a:lnSpc>
                <a:spcPct val="150000"/>
              </a:lnSpc>
              <a:spcBef>
                <a:spcPts val="0"/>
              </a:spcBef>
              <a:spcAft>
                <a:spcPts val="0"/>
              </a:spcAft>
              <a:buNone/>
            </a:pPr>
            <a:r>
              <a:rPr lang="en-US" sz="2800" b="1" i="1" u="none" strike="noStrike" cap="none">
                <a:solidFill>
                  <a:srgbClr val="002060"/>
                </a:solidFill>
                <a:latin typeface="Times New Roman"/>
                <a:ea typeface="Times New Roman"/>
                <a:cs typeface="Times New Roman"/>
                <a:sym typeface="Times New Roman"/>
              </a:rPr>
              <a:t>b. Chân lí về sự tồn tại độc lập, có chủ quyền của nước Đại Việt</a:t>
            </a:r>
            <a:endParaRPr sz="2800" b="1" i="1"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par>
                                <p:cTn id="8" presetID="10" presetClass="entr" presetSubtype="0" fill="hold" nodeType="withEffect">
                                  <p:stCondLst>
                                    <p:cond delay="0"/>
                                  </p:stCondLst>
                                  <p:childTnLst>
                                    <p:set>
                                      <p:cBhvr>
                                        <p:cTn id="9" dur="1" fill="hold">
                                          <p:stCondLst>
                                            <p:cond delay="0"/>
                                          </p:stCondLst>
                                        </p:cTn>
                                        <p:tgtEl>
                                          <p:spTgt spid="492"/>
                                        </p:tgtEl>
                                        <p:attrNameLst>
                                          <p:attrName>style.visibility</p:attrName>
                                        </p:attrNameLst>
                                      </p:cBhvr>
                                      <p:to>
                                        <p:strVal val="visible"/>
                                      </p:to>
                                    </p:set>
                                    <p:animEffect transition="in" filter="fade">
                                      <p:cBhvr>
                                        <p:cTn id="10" dur="500"/>
                                        <p:tgtEl>
                                          <p:spTgt spid="492"/>
                                        </p:tgtEl>
                                      </p:cBhvr>
                                    </p:animEffect>
                                  </p:childTnLst>
                                </p:cTn>
                              </p:par>
                              <p:par>
                                <p:cTn id="11" presetID="10" presetClass="entr" presetSubtype="0" fill="hold" nodeType="withEffect">
                                  <p:stCondLst>
                                    <p:cond delay="0"/>
                                  </p:stCondLst>
                                  <p:childTnLst>
                                    <p:set>
                                      <p:cBhvr>
                                        <p:cTn id="12" dur="1" fill="hold">
                                          <p:stCondLst>
                                            <p:cond delay="0"/>
                                          </p:stCondLst>
                                        </p:cTn>
                                        <p:tgtEl>
                                          <p:spTgt spid="493"/>
                                        </p:tgtEl>
                                        <p:attrNameLst>
                                          <p:attrName>style.visibility</p:attrName>
                                        </p:attrNameLst>
                                      </p:cBhvr>
                                      <p:to>
                                        <p:strVal val="visible"/>
                                      </p:to>
                                    </p:set>
                                    <p:animEffect transition="in" filter="fade">
                                      <p:cBhvr>
                                        <p:cTn id="13" dur="500"/>
                                        <p:tgtEl>
                                          <p:spTgt spid="493"/>
                                        </p:tgtEl>
                                      </p:cBhvr>
                                    </p:animEffect>
                                  </p:childTnLst>
                                </p:cTn>
                              </p:par>
                              <p:par>
                                <p:cTn id="14" presetID="10" presetClass="entr" presetSubtype="0" fill="hold" nodeType="withEffect">
                                  <p:stCondLst>
                                    <p:cond delay="0"/>
                                  </p:stCondLst>
                                  <p:childTnLst>
                                    <p:set>
                                      <p:cBhvr>
                                        <p:cTn id="15" dur="1" fill="hold">
                                          <p:stCondLst>
                                            <p:cond delay="0"/>
                                          </p:stCondLst>
                                        </p:cTn>
                                        <p:tgtEl>
                                          <p:spTgt spid="494"/>
                                        </p:tgtEl>
                                        <p:attrNameLst>
                                          <p:attrName>style.visibility</p:attrName>
                                        </p:attrNameLst>
                                      </p:cBhvr>
                                      <p:to>
                                        <p:strVal val="visible"/>
                                      </p:to>
                                    </p:set>
                                    <p:animEffect transition="in" filter="fade">
                                      <p:cBhvr>
                                        <p:cTn id="16" dur="500"/>
                                        <p:tgtEl>
                                          <p:spTgt spid="494"/>
                                        </p:tgtEl>
                                      </p:cBhvr>
                                    </p:animEffect>
                                  </p:childTnLst>
                                </p:cTn>
                              </p:par>
                              <p:par>
                                <p:cTn id="17" presetID="10" presetClass="entr" presetSubtype="0" fill="hold" nodeType="withEffect">
                                  <p:stCondLst>
                                    <p:cond delay="0"/>
                                  </p:stCondLst>
                                  <p:childTnLst>
                                    <p:set>
                                      <p:cBhvr>
                                        <p:cTn id="18" dur="1" fill="hold">
                                          <p:stCondLst>
                                            <p:cond delay="0"/>
                                          </p:stCondLst>
                                        </p:cTn>
                                        <p:tgtEl>
                                          <p:spTgt spid="495"/>
                                        </p:tgtEl>
                                        <p:attrNameLst>
                                          <p:attrName>style.visibility</p:attrName>
                                        </p:attrNameLst>
                                      </p:cBhvr>
                                      <p:to>
                                        <p:strVal val="visible"/>
                                      </p:to>
                                    </p:set>
                                    <p:animEffect transition="in" filter="fade">
                                      <p:cBhvr>
                                        <p:cTn id="19" dur="500"/>
                                        <p:tgtEl>
                                          <p:spTgt spid="495"/>
                                        </p:tgtEl>
                                      </p:cBhvr>
                                    </p:animEffect>
                                  </p:childTnLst>
                                </p:cTn>
                              </p:par>
                              <p:par>
                                <p:cTn id="20" presetID="10" presetClass="entr" presetSubtype="0" fill="hold" nodeType="withEffect">
                                  <p:stCondLst>
                                    <p:cond delay="0"/>
                                  </p:stCondLst>
                                  <p:childTnLst>
                                    <p:set>
                                      <p:cBhvr>
                                        <p:cTn id="21" dur="1" fill="hold">
                                          <p:stCondLst>
                                            <p:cond delay="0"/>
                                          </p:stCondLst>
                                        </p:cTn>
                                        <p:tgtEl>
                                          <p:spTgt spid="496"/>
                                        </p:tgtEl>
                                        <p:attrNameLst>
                                          <p:attrName>style.visibility</p:attrName>
                                        </p:attrNameLst>
                                      </p:cBhvr>
                                      <p:to>
                                        <p:strVal val="visible"/>
                                      </p:to>
                                    </p:set>
                                    <p:animEffect transition="in" filter="fade">
                                      <p:cBhvr>
                                        <p:cTn id="22" dur="500"/>
                                        <p:tgtEl>
                                          <p:spTgt spid="496"/>
                                        </p:tgtEl>
                                      </p:cBhvr>
                                    </p:animEffect>
                                  </p:childTnLst>
                                </p:cTn>
                              </p:par>
                              <p:par>
                                <p:cTn id="23" presetID="10" presetClass="entr" presetSubtype="0" fill="hold" nodeType="withEffect">
                                  <p:stCondLst>
                                    <p:cond delay="0"/>
                                  </p:stCondLst>
                                  <p:childTnLst>
                                    <p:set>
                                      <p:cBhvr>
                                        <p:cTn id="24" dur="1" fill="hold">
                                          <p:stCondLst>
                                            <p:cond delay="0"/>
                                          </p:stCondLst>
                                        </p:cTn>
                                        <p:tgtEl>
                                          <p:spTgt spid="497"/>
                                        </p:tgtEl>
                                        <p:attrNameLst>
                                          <p:attrName>style.visibility</p:attrName>
                                        </p:attrNameLst>
                                      </p:cBhvr>
                                      <p:to>
                                        <p:strVal val="visible"/>
                                      </p:to>
                                    </p:set>
                                    <p:animEffect transition="in" filter="fade">
                                      <p:cBhvr>
                                        <p:cTn id="25" dur="500"/>
                                        <p:tgtEl>
                                          <p:spTgt spid="49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99"/>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00"/>
                                        </p:tgtEl>
                                        <p:attrNameLst>
                                          <p:attrName>style.visibility</p:attrName>
                                        </p:attrNameLst>
                                      </p:cBhvr>
                                      <p:to>
                                        <p:strVal val="visible"/>
                                      </p:to>
                                    </p:set>
                                    <p:animEffect transition="in" filter="fade">
                                      <p:cBhvr>
                                        <p:cTn id="32" dur="500"/>
                                        <p:tgtEl>
                                          <p:spTgt spid="50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1"/>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502"/>
                                        </p:tgtEl>
                                        <p:attrNameLst>
                                          <p:attrName>style.visibility</p:attrName>
                                        </p:attrNameLst>
                                      </p:cBhvr>
                                      <p:to>
                                        <p:strVal val="visible"/>
                                      </p:to>
                                    </p:set>
                                    <p:animEffect transition="in" filter="fade">
                                      <p:cBhvr>
                                        <p:cTn id="39" dur="500"/>
                                        <p:tgtEl>
                                          <p:spTgt spid="50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03"/>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504"/>
                                        </p:tgtEl>
                                        <p:attrNameLst>
                                          <p:attrName>style.visibility</p:attrName>
                                        </p:attrNameLst>
                                      </p:cBhvr>
                                      <p:to>
                                        <p:strVal val="visible"/>
                                      </p:to>
                                    </p:set>
                                    <p:animEffect transition="in" filter="fade">
                                      <p:cBhvr>
                                        <p:cTn id="46" dur="500"/>
                                        <p:tgtEl>
                                          <p:spTgt spid="50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5"/>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506"/>
                                        </p:tgtEl>
                                        <p:attrNameLst>
                                          <p:attrName>style.visibility</p:attrName>
                                        </p:attrNameLst>
                                      </p:cBhvr>
                                      <p:to>
                                        <p:strVal val="visible"/>
                                      </p:to>
                                    </p:set>
                                    <p:animEffect transition="in" filter="fade">
                                      <p:cBhvr>
                                        <p:cTn id="53" dur="500"/>
                                        <p:tgtEl>
                                          <p:spTgt spid="50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07">
                                            <p:txEl>
                                              <p:pRg st="0" end="0"/>
                                            </p:txEl>
                                          </p:spTgt>
                                        </p:tgtEl>
                                        <p:attrNameLst>
                                          <p:attrName>style.visibility</p:attrName>
                                        </p:attrNameLst>
                                      </p:cBhvr>
                                      <p:to>
                                        <p:strVal val="visible"/>
                                      </p:to>
                                    </p:set>
                                    <p:animEffect transition="in" filter="fade">
                                      <p:cBhvr>
                                        <p:cTn id="58" dur="500"/>
                                        <p:tgtEl>
                                          <p:spTgt spid="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12"/>
        <p:cNvGrpSpPr/>
        <p:nvPr/>
      </p:nvGrpSpPr>
      <p:grpSpPr>
        <a:xfrm>
          <a:off x="0" y="0"/>
          <a:ext cx="0" cy="0"/>
          <a:chOff x="0" y="0"/>
          <a:chExt cx="0" cy="0"/>
        </a:xfrm>
      </p:grpSpPr>
      <p:pic>
        <p:nvPicPr>
          <p:cNvPr id="513" name="Google Shape;513;p20"/>
          <p:cNvPicPr preferRelativeResize="0"/>
          <p:nvPr/>
        </p:nvPicPr>
        <p:blipFill rotWithShape="1">
          <a:blip r:embed="rId3">
            <a:alphaModFix/>
          </a:blip>
          <a:srcRect/>
          <a:stretch/>
        </p:blipFill>
        <p:spPr>
          <a:xfrm>
            <a:off x="2971800" y="3893344"/>
            <a:ext cx="914400" cy="215900"/>
          </a:xfrm>
          <a:prstGeom prst="rect">
            <a:avLst/>
          </a:prstGeom>
          <a:noFill/>
          <a:ln>
            <a:noFill/>
          </a:ln>
        </p:spPr>
      </p:pic>
      <p:sp>
        <p:nvSpPr>
          <p:cNvPr id="514" name="Google Shape;514;p20"/>
          <p:cNvSpPr txBox="1"/>
          <p:nvPr/>
        </p:nvSpPr>
        <p:spPr>
          <a:xfrm>
            <a:off x="181611" y="1832934"/>
            <a:ext cx="5427980" cy="4324261"/>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Như nước Đại Việt ta từ trước,</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Vốn xưng nền văn hiến đã lâu.</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Núi sông bờ cõi đã chia,</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Phong tục Bắc Nam cũng khác.</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Từ Triệu, Đinh, Lí, Trần bao đời xây nền độc lập,</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Cùng Hán, Đường, Tống, Nguyên mỗi bên xưng đế một phương.</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Tuy mạnh yếu từng lúc khác nhau,</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Song hào kiệt đời nào cũng có.</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500">
              <a:solidFill>
                <a:srgbClr val="000000"/>
              </a:solidFill>
              <a:latin typeface="Times New Roman"/>
              <a:ea typeface="Times New Roman"/>
              <a:cs typeface="Times New Roman"/>
              <a:sym typeface="Times New Roman"/>
            </a:endParaRPr>
          </a:p>
        </p:txBody>
      </p:sp>
      <p:cxnSp>
        <p:nvCxnSpPr>
          <p:cNvPr id="515" name="Google Shape;515;p20"/>
          <p:cNvCxnSpPr/>
          <p:nvPr/>
        </p:nvCxnSpPr>
        <p:spPr>
          <a:xfrm>
            <a:off x="5622291" y="1386840"/>
            <a:ext cx="0" cy="4903470"/>
          </a:xfrm>
          <a:prstGeom prst="straightConnector1">
            <a:avLst/>
          </a:prstGeom>
          <a:noFill/>
          <a:ln w="9525" cap="flat" cmpd="sng">
            <a:solidFill>
              <a:schemeClr val="dk1"/>
            </a:solidFill>
            <a:prstDash val="solid"/>
            <a:miter lim="800000"/>
            <a:headEnd type="none" w="sm" len="sm"/>
            <a:tailEnd type="none" w="sm" len="sm"/>
          </a:ln>
        </p:spPr>
      </p:cxnSp>
      <p:sp>
        <p:nvSpPr>
          <p:cNvPr id="516" name="Google Shape;516;p20"/>
          <p:cNvSpPr txBox="1"/>
          <p:nvPr/>
        </p:nvSpPr>
        <p:spPr>
          <a:xfrm>
            <a:off x="2995295" y="1847216"/>
            <a:ext cx="1210588"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từ trước</a:t>
            </a:r>
            <a:endParaRPr sz="1800">
              <a:solidFill>
                <a:srgbClr val="000000"/>
              </a:solidFill>
              <a:latin typeface="Calibri"/>
              <a:ea typeface="Calibri"/>
              <a:cs typeface="Calibri"/>
              <a:sym typeface="Calibri"/>
            </a:endParaRPr>
          </a:p>
        </p:txBody>
      </p:sp>
      <p:sp>
        <p:nvSpPr>
          <p:cNvPr id="517" name="Google Shape;517;p20"/>
          <p:cNvSpPr txBox="1"/>
          <p:nvPr/>
        </p:nvSpPr>
        <p:spPr>
          <a:xfrm>
            <a:off x="178436" y="2234566"/>
            <a:ext cx="1470274"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Vốn xưng</a:t>
            </a:r>
            <a:endParaRPr sz="1800">
              <a:solidFill>
                <a:srgbClr val="000000"/>
              </a:solidFill>
              <a:latin typeface="Calibri"/>
              <a:ea typeface="Calibri"/>
              <a:cs typeface="Calibri"/>
              <a:sym typeface="Calibri"/>
            </a:endParaRPr>
          </a:p>
        </p:txBody>
      </p:sp>
      <p:sp>
        <p:nvSpPr>
          <p:cNvPr id="518" name="Google Shape;518;p20"/>
          <p:cNvSpPr txBox="1"/>
          <p:nvPr/>
        </p:nvSpPr>
        <p:spPr>
          <a:xfrm>
            <a:off x="3154045" y="2234566"/>
            <a:ext cx="104067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đã lâu</a:t>
            </a:r>
            <a:endParaRPr sz="1800">
              <a:solidFill>
                <a:srgbClr val="000000"/>
              </a:solidFill>
              <a:latin typeface="Calibri"/>
              <a:ea typeface="Calibri"/>
              <a:cs typeface="Calibri"/>
              <a:sym typeface="Calibri"/>
            </a:endParaRPr>
          </a:p>
        </p:txBody>
      </p:sp>
      <p:sp>
        <p:nvSpPr>
          <p:cNvPr id="519" name="Google Shape;519;p20"/>
          <p:cNvSpPr txBox="1"/>
          <p:nvPr/>
        </p:nvSpPr>
        <p:spPr>
          <a:xfrm>
            <a:off x="2214884" y="2609216"/>
            <a:ext cx="1183337"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đã chia</a:t>
            </a:r>
            <a:endParaRPr sz="1800">
              <a:solidFill>
                <a:srgbClr val="000000"/>
              </a:solidFill>
              <a:latin typeface="Calibri"/>
              <a:ea typeface="Calibri"/>
              <a:cs typeface="Calibri"/>
              <a:sym typeface="Calibri"/>
            </a:endParaRPr>
          </a:p>
        </p:txBody>
      </p:sp>
      <p:sp>
        <p:nvSpPr>
          <p:cNvPr id="520" name="Google Shape;520;p20"/>
          <p:cNvSpPr txBox="1"/>
          <p:nvPr/>
        </p:nvSpPr>
        <p:spPr>
          <a:xfrm>
            <a:off x="2809241" y="2990851"/>
            <a:ext cx="149432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cũng khác</a:t>
            </a:r>
            <a:endParaRPr sz="1800">
              <a:solidFill>
                <a:srgbClr val="000000"/>
              </a:solidFill>
              <a:latin typeface="Calibri"/>
              <a:ea typeface="Calibri"/>
              <a:cs typeface="Calibri"/>
              <a:sym typeface="Calibri"/>
            </a:endParaRPr>
          </a:p>
        </p:txBody>
      </p:sp>
      <p:sp>
        <p:nvSpPr>
          <p:cNvPr id="521" name="Google Shape;521;p20"/>
          <p:cNvSpPr txBox="1"/>
          <p:nvPr/>
        </p:nvSpPr>
        <p:spPr>
          <a:xfrm>
            <a:off x="5799157" y="1633938"/>
            <a:ext cx="5993448" cy="3065412"/>
          </a:xfrm>
          <a:prstGeom prst="rect">
            <a:avLst/>
          </a:prstGeom>
          <a:noFill/>
          <a:ln>
            <a:noFill/>
          </a:ln>
        </p:spPr>
        <p:txBody>
          <a:bodyPr spcFirstLastPara="1" wrap="square" lIns="91375" tIns="45675" rIns="91375" bIns="45675" anchor="t" anchorCtr="0">
            <a:spAutoFit/>
          </a:bodyPr>
          <a:lstStyle/>
          <a:p>
            <a:pPr marL="457200" marR="0" lvl="0" indent="-457200" algn="just" rtl="0">
              <a:lnSpc>
                <a:spcPct val="115000"/>
              </a:lnSpc>
              <a:spcBef>
                <a:spcPts val="0"/>
              </a:spcBef>
              <a:spcAft>
                <a:spcPts val="0"/>
              </a:spcAft>
              <a:buClr>
                <a:srgbClr val="000000"/>
              </a:buClr>
              <a:buSzPts val="2800"/>
              <a:buFont typeface="Times New Roman"/>
              <a:buChar char="-"/>
            </a:pPr>
            <a:r>
              <a:rPr lang="en-US" sz="2800" b="1" i="1">
                <a:solidFill>
                  <a:srgbClr val="000000"/>
                </a:solidFill>
                <a:latin typeface="Times New Roman"/>
                <a:ea typeface="Times New Roman"/>
                <a:cs typeface="Times New Roman"/>
                <a:sym typeface="Times New Roman"/>
              </a:rPr>
              <a:t>Các từ ngữ: </a:t>
            </a:r>
            <a:r>
              <a:rPr lang="en-US" sz="2800" i="1">
                <a:solidFill>
                  <a:srgbClr val="000000"/>
                </a:solidFill>
                <a:latin typeface="Times New Roman"/>
                <a:ea typeface="Times New Roman"/>
                <a:cs typeface="Times New Roman"/>
                <a:sym typeface="Times New Roman"/>
              </a:rPr>
              <a:t>“từ trước”, “đã lâu”, “vốn xưng”, “đã chia”, “cũng khác” </a:t>
            </a:r>
            <a:r>
              <a:rPr lang="en-US" sz="2800">
                <a:solidFill>
                  <a:srgbClr val="000000"/>
                </a:solidFill>
                <a:latin typeface="Times New Roman"/>
                <a:ea typeface="Times New Roman"/>
                <a:cs typeface="Times New Roman"/>
                <a:sym typeface="Times New Roman"/>
              </a:rPr>
              <a:t>cho thấy sự tồn tại hiển nhiên, vốn có, lâu đời của một nước Đại Việt độc lập, có chủ quyền và văn hiến.</a:t>
            </a:r>
            <a:endParaRPr/>
          </a:p>
        </p:txBody>
      </p:sp>
      <p:sp>
        <p:nvSpPr>
          <p:cNvPr id="522" name="Google Shape;522;p20"/>
          <p:cNvSpPr txBox="1"/>
          <p:nvPr/>
        </p:nvSpPr>
        <p:spPr>
          <a:xfrm>
            <a:off x="-1178" y="14588"/>
            <a:ext cx="11624311" cy="1384952"/>
          </a:xfrm>
          <a:prstGeom prst="rect">
            <a:avLst/>
          </a:prstGeom>
          <a:noFill/>
          <a:ln>
            <a:noFill/>
          </a:ln>
        </p:spPr>
        <p:txBody>
          <a:bodyPr spcFirstLastPara="1" wrap="square" lIns="91375" tIns="45675" rIns="91375" bIns="45675" anchor="t" anchorCtr="0">
            <a:spAutoFit/>
          </a:bodyPr>
          <a:lstStyle/>
          <a:p>
            <a:pPr marL="971346" marR="0" lvl="1" indent="-514350" algn="l" rtl="0">
              <a:lnSpc>
                <a:spcPct val="150000"/>
              </a:lnSpc>
              <a:spcBef>
                <a:spcPts val="0"/>
              </a:spcBef>
              <a:spcAft>
                <a:spcPts val="0"/>
              </a:spcAft>
              <a:buClr>
                <a:srgbClr val="002060"/>
              </a:buClr>
              <a:buSzPts val="2800"/>
              <a:buFont typeface="Times New Roman"/>
              <a:buAutoNum type="arabicPeriod"/>
            </a:pPr>
            <a:r>
              <a:rPr lang="en-US" sz="2800" b="1" i="0" u="none" strike="noStrike" cap="none">
                <a:solidFill>
                  <a:srgbClr val="002060"/>
                </a:solidFill>
                <a:latin typeface="Times New Roman"/>
                <a:ea typeface="Times New Roman"/>
                <a:cs typeface="Times New Roman"/>
                <a:sym typeface="Times New Roman"/>
              </a:rPr>
              <a:t>Nêu cao luận đề chính nghĩa </a:t>
            </a:r>
            <a:r>
              <a:rPr lang="en-US" sz="2800" b="0" i="0" u="none" strike="noStrike" cap="none">
                <a:solidFill>
                  <a:srgbClr val="002060"/>
                </a:solidFill>
                <a:latin typeface="Times New Roman"/>
                <a:ea typeface="Times New Roman"/>
                <a:cs typeface="Times New Roman"/>
                <a:sym typeface="Times New Roman"/>
              </a:rPr>
              <a:t>		</a:t>
            </a:r>
            <a:endParaRPr sz="2800" b="0" i="0" u="none" strike="noStrike" cap="none">
              <a:solidFill>
                <a:srgbClr val="002060"/>
              </a:solidFill>
              <a:latin typeface="Times New Roman"/>
              <a:ea typeface="Times New Roman"/>
              <a:cs typeface="Times New Roman"/>
              <a:sym typeface="Times New Roman"/>
            </a:endParaRPr>
          </a:p>
          <a:p>
            <a:pPr marL="456996" marR="0" lvl="1" indent="0" algn="l" rtl="0">
              <a:lnSpc>
                <a:spcPct val="150000"/>
              </a:lnSpc>
              <a:spcBef>
                <a:spcPts val="0"/>
              </a:spcBef>
              <a:spcAft>
                <a:spcPts val="0"/>
              </a:spcAft>
              <a:buNone/>
            </a:pPr>
            <a:r>
              <a:rPr lang="en-US" sz="2800" b="1" i="1" u="none" strike="noStrike" cap="none">
                <a:solidFill>
                  <a:srgbClr val="002060"/>
                </a:solidFill>
                <a:latin typeface="Times New Roman"/>
                <a:ea typeface="Times New Roman"/>
                <a:cs typeface="Times New Roman"/>
                <a:sym typeface="Times New Roman"/>
              </a:rPr>
              <a:t>b. Chân lí về sự tồn tại độc lập, có chủ quyền của nước Đại Việt</a:t>
            </a:r>
            <a:endParaRPr sz="2800" b="1" i="1" u="none" strike="noStrike" cap="none">
              <a:solidFill>
                <a:srgbClr val="002060"/>
              </a:solidFill>
              <a:latin typeface="Times New Roman"/>
              <a:ea typeface="Times New Roman"/>
              <a:cs typeface="Times New Roman"/>
              <a:sym typeface="Times New Roman"/>
            </a:endParaRPr>
          </a:p>
        </p:txBody>
      </p:sp>
      <p:sp>
        <p:nvSpPr>
          <p:cNvPr id="523" name="Google Shape;523;p20"/>
          <p:cNvSpPr txBox="1"/>
          <p:nvPr/>
        </p:nvSpPr>
        <p:spPr>
          <a:xfrm>
            <a:off x="5826743" y="4884809"/>
            <a:ext cx="6028926" cy="1384952"/>
          </a:xfrm>
          <a:prstGeom prst="rect">
            <a:avLst/>
          </a:prstGeom>
          <a:noFill/>
          <a:ln>
            <a:noFill/>
          </a:ln>
        </p:spPr>
        <p:txBody>
          <a:bodyPr spcFirstLastPara="1" wrap="square" lIns="91375" tIns="45675" rIns="91375" bIns="45675" anchor="t" anchorCtr="0">
            <a:spAutoFit/>
          </a:bodyPr>
          <a:lstStyle/>
          <a:p>
            <a:pPr marL="457200" marR="0" lvl="0" indent="-457200" algn="just" rtl="0">
              <a:spcBef>
                <a:spcPts val="0"/>
              </a:spcBef>
              <a:spcAft>
                <a:spcPts val="0"/>
              </a:spcAft>
              <a:buClr>
                <a:srgbClr val="000000"/>
              </a:buClr>
              <a:buSzPts val="2800"/>
              <a:buFont typeface="Times New Roman"/>
              <a:buChar char="-"/>
            </a:pPr>
            <a:r>
              <a:rPr lang="en-US" sz="2800" b="1" i="1">
                <a:solidFill>
                  <a:srgbClr val="000000"/>
                </a:solidFill>
                <a:latin typeface="Times New Roman"/>
                <a:ea typeface="Times New Roman"/>
                <a:cs typeface="Times New Roman"/>
                <a:sym typeface="Times New Roman"/>
              </a:rPr>
              <a:t>Giọng điệu: </a:t>
            </a:r>
            <a:r>
              <a:rPr lang="en-US" sz="2800">
                <a:solidFill>
                  <a:srgbClr val="000000"/>
                </a:solidFill>
                <a:latin typeface="Times New Roman"/>
                <a:ea typeface="Times New Roman"/>
                <a:cs typeface="Times New Roman"/>
                <a:sym typeface="Times New Roman"/>
              </a:rPr>
              <a:t>trang trọng, hào hùng mang tính chất của một lời tuyên ngôn.</a:t>
            </a:r>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500"/>
                                        <p:tgtEl>
                                          <p:spTgt spid="5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3"/>
                                        </p:tgtEl>
                                        <p:attrNameLst>
                                          <p:attrName>style.visibility</p:attrName>
                                        </p:attrNameLst>
                                      </p:cBhvr>
                                      <p:to>
                                        <p:strVal val="visible"/>
                                      </p:to>
                                    </p:set>
                                    <p:animEffect transition="in" filter="fade">
                                      <p:cBhvr>
                                        <p:cTn id="12"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EB71849-0CA7-45EB-A59D-86DFB8261A9F}"/>
              </a:ext>
            </a:extLst>
          </p:cNvPr>
          <p:cNvGraphicFramePr>
            <a:graphicFrameLocks noGrp="1"/>
          </p:cNvGraphicFramePr>
          <p:nvPr>
            <p:ph idx="1"/>
            <p:extLst>
              <p:ext uri="{D42A27DB-BD31-4B8C-83A1-F6EECF244321}">
                <p14:modId xmlns:p14="http://schemas.microsoft.com/office/powerpoint/2010/main" val="3023985692"/>
              </p:ext>
            </p:extLst>
          </p:nvPr>
        </p:nvGraphicFramePr>
        <p:xfrm>
          <a:off x="304800" y="482600"/>
          <a:ext cx="11683998" cy="6096000"/>
        </p:xfrm>
        <a:graphic>
          <a:graphicData uri="http://schemas.openxmlformats.org/drawingml/2006/table">
            <a:tbl>
              <a:tblPr firstRow="1" bandRow="1">
                <a:tableStyleId>{21E4AEA4-8DFA-4A89-87EB-49C32662AFE0}</a:tableStyleId>
              </a:tblPr>
              <a:tblGrid>
                <a:gridCol w="1947333">
                  <a:extLst>
                    <a:ext uri="{9D8B030D-6E8A-4147-A177-3AD203B41FA5}">
                      <a16:colId xmlns:a16="http://schemas.microsoft.com/office/drawing/2014/main" val="20000"/>
                    </a:ext>
                  </a:extLst>
                </a:gridCol>
                <a:gridCol w="1947333">
                  <a:extLst>
                    <a:ext uri="{9D8B030D-6E8A-4147-A177-3AD203B41FA5}">
                      <a16:colId xmlns:a16="http://schemas.microsoft.com/office/drawing/2014/main" val="20001"/>
                    </a:ext>
                  </a:extLst>
                </a:gridCol>
                <a:gridCol w="1947333">
                  <a:extLst>
                    <a:ext uri="{9D8B030D-6E8A-4147-A177-3AD203B41FA5}">
                      <a16:colId xmlns:a16="http://schemas.microsoft.com/office/drawing/2014/main" val="20002"/>
                    </a:ext>
                  </a:extLst>
                </a:gridCol>
                <a:gridCol w="1947333">
                  <a:extLst>
                    <a:ext uri="{9D8B030D-6E8A-4147-A177-3AD203B41FA5}">
                      <a16:colId xmlns:a16="http://schemas.microsoft.com/office/drawing/2014/main" val="20003"/>
                    </a:ext>
                  </a:extLst>
                </a:gridCol>
                <a:gridCol w="1947333">
                  <a:extLst>
                    <a:ext uri="{9D8B030D-6E8A-4147-A177-3AD203B41FA5}">
                      <a16:colId xmlns:a16="http://schemas.microsoft.com/office/drawing/2014/main" val="20004"/>
                    </a:ext>
                  </a:extLst>
                </a:gridCol>
                <a:gridCol w="1947333">
                  <a:extLst>
                    <a:ext uri="{9D8B030D-6E8A-4147-A177-3AD203B41FA5}">
                      <a16:colId xmlns:a16="http://schemas.microsoft.com/office/drawing/2014/main" val="20005"/>
                    </a:ext>
                  </a:extLst>
                </a:gridCol>
              </a:tblGrid>
              <a:tr h="609600">
                <a:tc gridSpan="3">
                  <a:txBody>
                    <a:bodyPr/>
                    <a:lstStyle/>
                    <a:p>
                      <a:pPr algn="ctr"/>
                      <a:r>
                        <a:rPr lang="en-US" sz="3200" dirty="0" err="1">
                          <a:solidFill>
                            <a:schemeClr val="bg1"/>
                          </a:solidFill>
                        </a:rPr>
                        <a:t>Đại</a:t>
                      </a:r>
                      <a:r>
                        <a:rPr lang="en-US" sz="3200" baseline="0" dirty="0">
                          <a:solidFill>
                            <a:schemeClr val="bg1"/>
                          </a:solidFill>
                        </a:rPr>
                        <a:t> </a:t>
                      </a:r>
                      <a:r>
                        <a:rPr lang="en-US" sz="3200" baseline="0" dirty="0" err="1">
                          <a:solidFill>
                            <a:schemeClr val="bg1"/>
                          </a:solidFill>
                        </a:rPr>
                        <a:t>Việt</a:t>
                      </a:r>
                      <a:endParaRPr lang="en-US" sz="3200"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hMerge="1">
                  <a:txBody>
                    <a:bodyPr/>
                    <a:lstStyle/>
                    <a:p>
                      <a:endParaRPr lang="en-US" dirty="0"/>
                    </a:p>
                  </a:txBody>
                  <a:tcPr/>
                </a:tc>
                <a:tc hMerge="1">
                  <a:txBody>
                    <a:bodyPr/>
                    <a:lstStyle/>
                    <a:p>
                      <a:endParaRPr lang="en-US" dirty="0"/>
                    </a:p>
                  </a:txBody>
                  <a:tcPr/>
                </a:tc>
                <a:tc gridSpan="3">
                  <a:txBody>
                    <a:bodyPr/>
                    <a:lstStyle/>
                    <a:p>
                      <a:pPr algn="ctr"/>
                      <a:r>
                        <a:rPr lang="en-US" sz="3200" dirty="0" err="1">
                          <a:solidFill>
                            <a:schemeClr val="bg1"/>
                          </a:solidFill>
                        </a:rPr>
                        <a:t>Trung</a:t>
                      </a:r>
                      <a:r>
                        <a:rPr lang="en-US" sz="3200" dirty="0">
                          <a:solidFill>
                            <a:schemeClr val="bg1"/>
                          </a:solidFill>
                        </a:rPr>
                        <a:t> </a:t>
                      </a:r>
                      <a:r>
                        <a:rPr lang="en-US" sz="3200" dirty="0" err="1">
                          <a:solidFill>
                            <a:schemeClr val="bg1"/>
                          </a:solidFill>
                        </a:rPr>
                        <a:t>Quốc</a:t>
                      </a:r>
                      <a:endParaRPr lang="en-US" sz="3200"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0"/>
                  </a:ext>
                </a:extLst>
              </a:tr>
              <a:tr h="609600">
                <a:tc>
                  <a:txBody>
                    <a:bodyPr/>
                    <a:lstStyle/>
                    <a:p>
                      <a:pPr algn="ctr"/>
                      <a:r>
                        <a:rPr lang="en-US" sz="3200" b="1" dirty="0" err="1">
                          <a:solidFill>
                            <a:schemeClr val="bg1"/>
                          </a:solidFill>
                        </a:rPr>
                        <a:t>Triều</a:t>
                      </a:r>
                      <a:r>
                        <a:rPr lang="en-US" sz="3200" b="1" baseline="0" dirty="0">
                          <a:solidFill>
                            <a:schemeClr val="bg1"/>
                          </a:solidFill>
                        </a:rPr>
                        <a:t> </a:t>
                      </a:r>
                      <a:r>
                        <a:rPr lang="en-US" sz="3200" b="1" baseline="0" dirty="0" err="1">
                          <a:solidFill>
                            <a:schemeClr val="bg1"/>
                          </a:solidFill>
                        </a:rPr>
                        <a:t>đại</a:t>
                      </a:r>
                      <a:endParaRPr lang="en-US" sz="32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b="1" dirty="0" err="1">
                          <a:solidFill>
                            <a:schemeClr val="bg1"/>
                          </a:solidFill>
                        </a:rPr>
                        <a:t>Tồn</a:t>
                      </a:r>
                      <a:r>
                        <a:rPr lang="en-US" sz="3200" b="1" baseline="0" dirty="0">
                          <a:solidFill>
                            <a:schemeClr val="bg1"/>
                          </a:solidFill>
                        </a:rPr>
                        <a:t> </a:t>
                      </a:r>
                      <a:r>
                        <a:rPr lang="en-US" sz="3200" b="1" baseline="0" dirty="0" err="1">
                          <a:solidFill>
                            <a:schemeClr val="bg1"/>
                          </a:solidFill>
                        </a:rPr>
                        <a:t>tại</a:t>
                      </a:r>
                      <a:endParaRPr lang="en-US" sz="32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b="1" dirty="0" err="1">
                          <a:solidFill>
                            <a:schemeClr val="bg1"/>
                          </a:solidFill>
                        </a:rPr>
                        <a:t>Sáng</a:t>
                      </a:r>
                      <a:r>
                        <a:rPr lang="en-US" sz="3200" b="1" baseline="0" dirty="0">
                          <a:solidFill>
                            <a:schemeClr val="bg1"/>
                          </a:solidFill>
                        </a:rPr>
                        <a:t> </a:t>
                      </a:r>
                      <a:r>
                        <a:rPr lang="en-US" sz="3200" b="1" baseline="0" dirty="0" err="1">
                          <a:solidFill>
                            <a:schemeClr val="bg1"/>
                          </a:solidFill>
                        </a:rPr>
                        <a:t>lập</a:t>
                      </a:r>
                      <a:endParaRPr lang="en-US" sz="32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b="1" dirty="0" err="1">
                          <a:solidFill>
                            <a:schemeClr val="bg1"/>
                          </a:solidFill>
                        </a:rPr>
                        <a:t>Triều</a:t>
                      </a:r>
                      <a:r>
                        <a:rPr lang="en-US" sz="3200" b="1" baseline="0" dirty="0">
                          <a:solidFill>
                            <a:schemeClr val="bg1"/>
                          </a:solidFill>
                        </a:rPr>
                        <a:t> </a:t>
                      </a:r>
                      <a:r>
                        <a:rPr lang="en-US" sz="3200" b="1" baseline="0" dirty="0" err="1">
                          <a:solidFill>
                            <a:schemeClr val="bg1"/>
                          </a:solidFill>
                        </a:rPr>
                        <a:t>đại</a:t>
                      </a:r>
                      <a:endParaRPr lang="en-US" sz="32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b="1" dirty="0" err="1">
                          <a:solidFill>
                            <a:schemeClr val="bg1"/>
                          </a:solidFill>
                        </a:rPr>
                        <a:t>Tồn</a:t>
                      </a:r>
                      <a:r>
                        <a:rPr lang="en-US" sz="3200" b="1" baseline="0" dirty="0">
                          <a:solidFill>
                            <a:schemeClr val="bg1"/>
                          </a:solidFill>
                        </a:rPr>
                        <a:t> </a:t>
                      </a:r>
                      <a:r>
                        <a:rPr lang="en-US" sz="3200" b="1" baseline="0" dirty="0" err="1">
                          <a:solidFill>
                            <a:schemeClr val="bg1"/>
                          </a:solidFill>
                        </a:rPr>
                        <a:t>tại</a:t>
                      </a:r>
                      <a:endParaRPr lang="en-US" sz="32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b="1" dirty="0" err="1">
                          <a:solidFill>
                            <a:schemeClr val="bg1"/>
                          </a:solidFill>
                        </a:rPr>
                        <a:t>Sáng</a:t>
                      </a:r>
                      <a:r>
                        <a:rPr lang="en-US" sz="3200" b="1" baseline="0" dirty="0">
                          <a:solidFill>
                            <a:schemeClr val="bg1"/>
                          </a:solidFill>
                        </a:rPr>
                        <a:t> </a:t>
                      </a:r>
                      <a:r>
                        <a:rPr lang="en-US" sz="3200" b="1" baseline="0" dirty="0" err="1">
                          <a:solidFill>
                            <a:schemeClr val="bg1"/>
                          </a:solidFill>
                        </a:rPr>
                        <a:t>lập</a:t>
                      </a:r>
                      <a:endParaRPr lang="en-US" sz="32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1"/>
                  </a:ext>
                </a:extLst>
              </a:tr>
              <a:tr h="1097280">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Triệu</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207 – 111 </a:t>
                      </a:r>
                      <a:r>
                        <a:rPr lang="en-US" sz="3200" dirty="0" err="1"/>
                        <a:t>TCN</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Triệu</a:t>
                      </a:r>
                      <a:r>
                        <a:rPr lang="en-US" sz="3200" baseline="0" dirty="0"/>
                        <a:t> </a:t>
                      </a:r>
                      <a:r>
                        <a:rPr lang="en-US" sz="3200" baseline="0" dirty="0" err="1"/>
                        <a:t>Đà</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Hán</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206 </a:t>
                      </a:r>
                      <a:r>
                        <a:rPr lang="en-US" sz="3200" dirty="0" err="1"/>
                        <a:t>TCN</a:t>
                      </a:r>
                      <a:r>
                        <a:rPr lang="en-US" sz="3200" baseline="0" dirty="0"/>
                        <a:t> -220</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Lưu</a:t>
                      </a:r>
                      <a:r>
                        <a:rPr lang="en-US" sz="3200" baseline="0" dirty="0"/>
                        <a:t> Bang</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2"/>
                  </a:ext>
                </a:extLst>
              </a:tr>
              <a:tr h="1097280">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Đinh</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968 - 980</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Đinh</a:t>
                      </a:r>
                      <a:r>
                        <a:rPr lang="en-US" sz="3200" baseline="0" dirty="0"/>
                        <a:t> </a:t>
                      </a:r>
                      <a:r>
                        <a:rPr lang="en-US" sz="3200" baseline="0" dirty="0" err="1"/>
                        <a:t>Bộ</a:t>
                      </a:r>
                      <a:r>
                        <a:rPr lang="en-US" sz="3200" baseline="0" dirty="0"/>
                        <a:t> </a:t>
                      </a:r>
                      <a:r>
                        <a:rPr lang="en-US" sz="3200" baseline="0" dirty="0" err="1"/>
                        <a:t>Lĩnh</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Đường</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618 - 907</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Lý</a:t>
                      </a:r>
                      <a:r>
                        <a:rPr lang="en-US" sz="3200" baseline="0" dirty="0"/>
                        <a:t> </a:t>
                      </a:r>
                      <a:r>
                        <a:rPr lang="en-US" sz="3200" baseline="0" dirty="0" err="1"/>
                        <a:t>Uyên</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3"/>
                  </a:ext>
                </a:extLst>
              </a:tr>
              <a:tr h="1584960">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Lý</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1009 - 1226</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Lý</a:t>
                      </a:r>
                      <a:r>
                        <a:rPr lang="en-US" sz="3200" baseline="0" dirty="0"/>
                        <a:t> </a:t>
                      </a:r>
                      <a:r>
                        <a:rPr lang="en-US" sz="3200" baseline="0" dirty="0" err="1"/>
                        <a:t>Công</a:t>
                      </a:r>
                      <a:r>
                        <a:rPr lang="en-US" sz="3200" baseline="0" dirty="0"/>
                        <a:t> </a:t>
                      </a:r>
                      <a:r>
                        <a:rPr lang="en-US" sz="3200" baseline="0" dirty="0" err="1"/>
                        <a:t>Uẩn</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Tống</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960 - 1279</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Triệu</a:t>
                      </a:r>
                      <a:r>
                        <a:rPr lang="en-US" sz="3200" baseline="0" dirty="0"/>
                        <a:t> </a:t>
                      </a:r>
                      <a:r>
                        <a:rPr lang="en-US" sz="3200" baseline="0" dirty="0" err="1"/>
                        <a:t>Khuông</a:t>
                      </a:r>
                      <a:r>
                        <a:rPr lang="en-US" sz="3200" baseline="0" dirty="0"/>
                        <a:t> </a:t>
                      </a:r>
                      <a:r>
                        <a:rPr lang="en-US" sz="3200" baseline="0" dirty="0" err="1"/>
                        <a:t>Dẫn</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4"/>
                  </a:ext>
                </a:extLst>
              </a:tr>
              <a:tr h="1097280">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Trần</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1226 - 1400</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Trần</a:t>
                      </a:r>
                      <a:r>
                        <a:rPr lang="en-US" sz="3200" baseline="0" dirty="0"/>
                        <a:t> </a:t>
                      </a:r>
                      <a:r>
                        <a:rPr lang="en-US" sz="3200" baseline="0" dirty="0" err="1"/>
                        <a:t>Cảnh</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solidFill>
                            <a:schemeClr val="accent2">
                              <a:lumMod val="50000"/>
                            </a:schemeClr>
                          </a:solidFill>
                        </a:rPr>
                        <a:t>Nhà</a:t>
                      </a:r>
                      <a:r>
                        <a:rPr lang="en-US" sz="3200" baseline="0" dirty="0">
                          <a:solidFill>
                            <a:schemeClr val="accent2">
                              <a:lumMod val="50000"/>
                            </a:schemeClr>
                          </a:solidFill>
                        </a:rPr>
                        <a:t> </a:t>
                      </a:r>
                      <a:r>
                        <a:rPr lang="en-US" sz="3200" baseline="0" dirty="0" err="1">
                          <a:solidFill>
                            <a:schemeClr val="accent2">
                              <a:lumMod val="50000"/>
                            </a:schemeClr>
                          </a:solidFill>
                        </a:rPr>
                        <a:t>Nguyên</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a:t>1271 - 1368</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3200" dirty="0" err="1"/>
                        <a:t>Hốt</a:t>
                      </a:r>
                      <a:r>
                        <a:rPr lang="en-US" sz="3200" baseline="0" dirty="0"/>
                        <a:t> </a:t>
                      </a:r>
                      <a:r>
                        <a:rPr lang="en-US" sz="3200" baseline="0" dirty="0" err="1"/>
                        <a:t>Tất</a:t>
                      </a:r>
                      <a:r>
                        <a:rPr lang="en-US" sz="3200" baseline="0" dirty="0"/>
                        <a:t> </a:t>
                      </a:r>
                      <a:r>
                        <a:rPr lang="en-US" sz="3200" baseline="0" dirty="0" err="1"/>
                        <a:t>Liệt</a:t>
                      </a:r>
                      <a:endParaRPr lang="en-US" sz="32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27"/>
        <p:cNvGrpSpPr/>
        <p:nvPr/>
      </p:nvGrpSpPr>
      <p:grpSpPr>
        <a:xfrm>
          <a:off x="0" y="0"/>
          <a:ext cx="0" cy="0"/>
          <a:chOff x="0" y="0"/>
          <a:chExt cx="0" cy="0"/>
        </a:xfrm>
      </p:grpSpPr>
      <p:pic>
        <p:nvPicPr>
          <p:cNvPr id="528" name="Google Shape;528;p21"/>
          <p:cNvPicPr preferRelativeResize="0"/>
          <p:nvPr/>
        </p:nvPicPr>
        <p:blipFill rotWithShape="1">
          <a:blip r:embed="rId3">
            <a:alphaModFix/>
          </a:blip>
          <a:srcRect/>
          <a:stretch/>
        </p:blipFill>
        <p:spPr>
          <a:xfrm>
            <a:off x="2971800" y="3893344"/>
            <a:ext cx="914400" cy="215900"/>
          </a:xfrm>
          <a:prstGeom prst="rect">
            <a:avLst/>
          </a:prstGeom>
          <a:noFill/>
          <a:ln>
            <a:noFill/>
          </a:ln>
        </p:spPr>
      </p:pic>
      <p:sp>
        <p:nvSpPr>
          <p:cNvPr id="529" name="Google Shape;529;p21"/>
          <p:cNvSpPr txBox="1"/>
          <p:nvPr/>
        </p:nvSpPr>
        <p:spPr>
          <a:xfrm>
            <a:off x="181611" y="1832934"/>
            <a:ext cx="5427980" cy="4324261"/>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Như nước Đại Việt ta từ trước,</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Vốn xưng nền văn hiến đã lâu.</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Núi sông bờ cõi đã chia,</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Phong tục Bắc Nam cũng khác.</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Từ Triệu, Đinh, Lí, Trần bao đời xây nền độc lập,</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Cùng Hán, Đường, Tống, Nguyên mỗi bên xưng đế một phương.</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Tuy mạnh yếu từng lúc khác nhau,</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Song hào kiệt đời nào cũng có.</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500">
              <a:solidFill>
                <a:srgbClr val="000000"/>
              </a:solidFill>
              <a:latin typeface="Times New Roman"/>
              <a:ea typeface="Times New Roman"/>
              <a:cs typeface="Times New Roman"/>
              <a:sym typeface="Times New Roman"/>
            </a:endParaRPr>
          </a:p>
        </p:txBody>
      </p:sp>
      <p:cxnSp>
        <p:nvCxnSpPr>
          <p:cNvPr id="530" name="Google Shape;530;p21"/>
          <p:cNvCxnSpPr/>
          <p:nvPr/>
        </p:nvCxnSpPr>
        <p:spPr>
          <a:xfrm>
            <a:off x="5622291" y="1386840"/>
            <a:ext cx="0" cy="4903470"/>
          </a:xfrm>
          <a:prstGeom prst="straightConnector1">
            <a:avLst/>
          </a:prstGeom>
          <a:noFill/>
          <a:ln w="9525" cap="flat" cmpd="sng">
            <a:solidFill>
              <a:schemeClr val="dk1"/>
            </a:solidFill>
            <a:prstDash val="solid"/>
            <a:miter lim="800000"/>
            <a:headEnd type="none" w="sm" len="sm"/>
            <a:tailEnd type="none" w="sm" len="sm"/>
          </a:ln>
        </p:spPr>
      </p:cxnSp>
      <p:sp>
        <p:nvSpPr>
          <p:cNvPr id="531" name="Google Shape;531;p21"/>
          <p:cNvSpPr txBox="1"/>
          <p:nvPr/>
        </p:nvSpPr>
        <p:spPr>
          <a:xfrm>
            <a:off x="6101255" y="2470284"/>
            <a:ext cx="5391807" cy="2046159"/>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None/>
            </a:pPr>
            <a:r>
              <a:rPr lang="en-US" sz="3200" i="1">
                <a:solidFill>
                  <a:srgbClr val="FF0000"/>
                </a:solidFill>
                <a:latin typeface="Times New Roman"/>
                <a:ea typeface="Times New Roman"/>
                <a:cs typeface="Times New Roman"/>
                <a:sym typeface="Times New Roman"/>
              </a:rPr>
              <a:t>⇒ </a:t>
            </a:r>
            <a:r>
              <a:rPr lang="en-US" sz="2800" b="1" i="1">
                <a:solidFill>
                  <a:srgbClr val="FF0000"/>
                </a:solidFill>
                <a:latin typeface="Times New Roman"/>
                <a:ea typeface="Times New Roman"/>
                <a:cs typeface="Times New Roman"/>
                <a:sym typeface="Times New Roman"/>
              </a:rPr>
              <a:t>Đầy đủ</a:t>
            </a:r>
            <a:r>
              <a:rPr lang="en-US" sz="2800" i="1">
                <a:solidFill>
                  <a:srgbClr val="FF0000"/>
                </a:solidFill>
                <a:latin typeface="Times New Roman"/>
                <a:ea typeface="Times New Roman"/>
                <a:cs typeface="Times New Roman"/>
                <a:sym typeface="Times New Roman"/>
              </a:rPr>
              <a:t> và </a:t>
            </a:r>
            <a:r>
              <a:rPr lang="en-US" sz="2800" b="1" i="1">
                <a:solidFill>
                  <a:srgbClr val="FF0000"/>
                </a:solidFill>
                <a:latin typeface="Times New Roman"/>
                <a:ea typeface="Times New Roman"/>
                <a:cs typeface="Times New Roman"/>
                <a:sym typeface="Times New Roman"/>
              </a:rPr>
              <a:t>hoàn chỉnh</a:t>
            </a:r>
            <a:r>
              <a:rPr lang="en-US" sz="2800" i="1">
                <a:solidFill>
                  <a:srgbClr val="FF0000"/>
                </a:solidFill>
                <a:latin typeface="Times New Roman"/>
                <a:ea typeface="Times New Roman"/>
                <a:cs typeface="Times New Roman"/>
                <a:sym typeface="Times New Roman"/>
              </a:rPr>
              <a:t> về một dân tộc - một quốc gia </a:t>
            </a:r>
            <a:r>
              <a:rPr lang="en-US" sz="2800" b="1" i="1">
                <a:solidFill>
                  <a:srgbClr val="FF0000"/>
                </a:solidFill>
                <a:latin typeface="Times New Roman"/>
                <a:ea typeface="Times New Roman"/>
                <a:cs typeface="Times New Roman"/>
                <a:sym typeface="Times New Roman"/>
              </a:rPr>
              <a:t>độc lập</a:t>
            </a:r>
            <a:r>
              <a:rPr lang="en-US" sz="2800" i="1">
                <a:solidFill>
                  <a:srgbClr val="FF0000"/>
                </a:solidFill>
                <a:latin typeface="Times New Roman"/>
                <a:ea typeface="Times New Roman"/>
                <a:cs typeface="Times New Roman"/>
                <a:sym typeface="Times New Roman"/>
              </a:rPr>
              <a:t> có </a:t>
            </a:r>
            <a:r>
              <a:rPr lang="en-US" sz="2800" b="1" i="1">
                <a:solidFill>
                  <a:srgbClr val="FF0000"/>
                </a:solidFill>
                <a:latin typeface="Times New Roman"/>
                <a:ea typeface="Times New Roman"/>
                <a:cs typeface="Times New Roman"/>
                <a:sym typeface="Times New Roman"/>
              </a:rPr>
              <a:t>tư thế ngang hàng</a:t>
            </a:r>
            <a:r>
              <a:rPr lang="en-US" sz="2800" i="1">
                <a:solidFill>
                  <a:srgbClr val="FF0000"/>
                </a:solidFill>
                <a:latin typeface="Times New Roman"/>
                <a:ea typeface="Times New Roman"/>
                <a:cs typeface="Times New Roman"/>
                <a:sym typeface="Times New Roman"/>
              </a:rPr>
              <a:t> với các nước khác.</a:t>
            </a:r>
            <a:endParaRPr/>
          </a:p>
        </p:txBody>
      </p:sp>
      <p:sp>
        <p:nvSpPr>
          <p:cNvPr id="532" name="Google Shape;532;p21"/>
          <p:cNvSpPr txBox="1"/>
          <p:nvPr/>
        </p:nvSpPr>
        <p:spPr>
          <a:xfrm>
            <a:off x="-1178" y="14588"/>
            <a:ext cx="11624311" cy="1384952"/>
          </a:xfrm>
          <a:prstGeom prst="rect">
            <a:avLst/>
          </a:prstGeom>
          <a:noFill/>
          <a:ln>
            <a:noFill/>
          </a:ln>
        </p:spPr>
        <p:txBody>
          <a:bodyPr spcFirstLastPara="1" wrap="square" lIns="91375" tIns="45675" rIns="91375" bIns="45675" anchor="t" anchorCtr="0">
            <a:spAutoFit/>
          </a:bodyPr>
          <a:lstStyle/>
          <a:p>
            <a:pPr marL="971346" marR="0" lvl="1" indent="-514350" algn="l" rtl="0">
              <a:lnSpc>
                <a:spcPct val="150000"/>
              </a:lnSpc>
              <a:spcBef>
                <a:spcPts val="0"/>
              </a:spcBef>
              <a:spcAft>
                <a:spcPts val="0"/>
              </a:spcAft>
              <a:buClr>
                <a:srgbClr val="002060"/>
              </a:buClr>
              <a:buSzPts val="2800"/>
              <a:buFont typeface="Times New Roman"/>
              <a:buAutoNum type="arabicPeriod"/>
            </a:pPr>
            <a:r>
              <a:rPr lang="en-US" sz="2800" b="1" i="0" u="none" strike="noStrike" cap="none">
                <a:solidFill>
                  <a:srgbClr val="002060"/>
                </a:solidFill>
                <a:latin typeface="Times New Roman"/>
                <a:ea typeface="Times New Roman"/>
                <a:cs typeface="Times New Roman"/>
                <a:sym typeface="Times New Roman"/>
              </a:rPr>
              <a:t>Nêu cao luận đề chính nghĩa </a:t>
            </a:r>
            <a:r>
              <a:rPr lang="en-US" sz="2800" b="0" i="0" u="none" strike="noStrike" cap="none">
                <a:solidFill>
                  <a:srgbClr val="002060"/>
                </a:solidFill>
                <a:latin typeface="Times New Roman"/>
                <a:ea typeface="Times New Roman"/>
                <a:cs typeface="Times New Roman"/>
                <a:sym typeface="Times New Roman"/>
              </a:rPr>
              <a:t>		</a:t>
            </a:r>
            <a:endParaRPr sz="2800" b="0" i="0" u="none" strike="noStrike" cap="none">
              <a:solidFill>
                <a:srgbClr val="002060"/>
              </a:solidFill>
              <a:latin typeface="Times New Roman"/>
              <a:ea typeface="Times New Roman"/>
              <a:cs typeface="Times New Roman"/>
              <a:sym typeface="Times New Roman"/>
            </a:endParaRPr>
          </a:p>
          <a:p>
            <a:pPr marL="456996" marR="0" lvl="1" indent="0" algn="l" rtl="0">
              <a:lnSpc>
                <a:spcPct val="150000"/>
              </a:lnSpc>
              <a:spcBef>
                <a:spcPts val="0"/>
              </a:spcBef>
              <a:spcAft>
                <a:spcPts val="0"/>
              </a:spcAft>
              <a:buNone/>
            </a:pPr>
            <a:r>
              <a:rPr lang="en-US" sz="2800" b="1" i="1" u="none" strike="noStrike" cap="none">
                <a:solidFill>
                  <a:srgbClr val="002060"/>
                </a:solidFill>
                <a:latin typeface="Times New Roman"/>
                <a:ea typeface="Times New Roman"/>
                <a:cs typeface="Times New Roman"/>
                <a:sym typeface="Times New Roman"/>
              </a:rPr>
              <a:t>b. Chân lí về sự tồn tại độc lập, có chủ quyền của nước Đại Việt</a:t>
            </a:r>
            <a:endParaRPr sz="2800" b="1" i="1"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animEffect transition="in" filter="fade">
                                      <p:cBhvr>
                                        <p:cTn id="7" dur="500"/>
                                        <p:tgtEl>
                                          <p:spTgt spid="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536"/>
        <p:cNvGrpSpPr/>
        <p:nvPr/>
      </p:nvGrpSpPr>
      <p:grpSpPr>
        <a:xfrm>
          <a:off x="0" y="0"/>
          <a:ext cx="0" cy="0"/>
          <a:chOff x="0" y="0"/>
          <a:chExt cx="0" cy="0"/>
        </a:xfrm>
      </p:grpSpPr>
      <p:sp>
        <p:nvSpPr>
          <p:cNvPr id="537" name="Google Shape;537;p22"/>
          <p:cNvSpPr txBox="1"/>
          <p:nvPr/>
        </p:nvSpPr>
        <p:spPr>
          <a:xfrm>
            <a:off x="323505" y="1846581"/>
            <a:ext cx="5427980" cy="2893057"/>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Vậy nên:</a:t>
            </a:r>
            <a:endParaRPr/>
          </a:p>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Lưu Cung tham công nên thất bại,</a:t>
            </a:r>
            <a:endParaRPr/>
          </a:p>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Triệu Tiết thích lớn phải tiêu vong,</a:t>
            </a:r>
            <a:endParaRPr/>
          </a:p>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Cửa Hàm tử bắt sống Toa Đô</a:t>
            </a:r>
            <a:endParaRPr/>
          </a:p>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Sông Bạch Đằng giết tươi Ô Mã</a:t>
            </a:r>
            <a:endParaRPr/>
          </a:p>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Việc xưa xem xét,</a:t>
            </a:r>
            <a:endParaRPr/>
          </a:p>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Chứng cớ còn ghi.</a:t>
            </a:r>
            <a:endParaRPr/>
          </a:p>
        </p:txBody>
      </p:sp>
      <p:cxnSp>
        <p:nvCxnSpPr>
          <p:cNvPr id="538" name="Google Shape;538;p22"/>
          <p:cNvCxnSpPr/>
          <p:nvPr/>
        </p:nvCxnSpPr>
        <p:spPr>
          <a:xfrm>
            <a:off x="5527581" y="1670628"/>
            <a:ext cx="0" cy="3245119"/>
          </a:xfrm>
          <a:prstGeom prst="straightConnector1">
            <a:avLst/>
          </a:prstGeom>
          <a:noFill/>
          <a:ln w="9525" cap="flat" cmpd="sng">
            <a:solidFill>
              <a:schemeClr val="dk1"/>
            </a:solidFill>
            <a:prstDash val="solid"/>
            <a:miter lim="800000"/>
            <a:headEnd type="none" w="sm" len="sm"/>
            <a:tailEnd type="none" w="sm" len="sm"/>
          </a:ln>
        </p:spPr>
      </p:cxnSp>
      <p:sp>
        <p:nvSpPr>
          <p:cNvPr id="539" name="Google Shape;539;p22"/>
          <p:cNvSpPr txBox="1"/>
          <p:nvPr/>
        </p:nvSpPr>
        <p:spPr>
          <a:xfrm>
            <a:off x="5942295" y="1799442"/>
            <a:ext cx="5506300" cy="2062061"/>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3200">
                <a:solidFill>
                  <a:srgbClr val="0000CC"/>
                </a:solidFill>
                <a:latin typeface="Times New Roman"/>
                <a:ea typeface="Times New Roman"/>
                <a:cs typeface="Times New Roman"/>
                <a:sym typeface="Times New Roman"/>
              </a:rPr>
              <a:t>- Sử dụng phép liệt kê, dẫn ra những kết cục của kẻ chống lại chân lí: </a:t>
            </a:r>
            <a:r>
              <a:rPr lang="en-US" sz="3200" i="1">
                <a:solidFill>
                  <a:srgbClr val="0000CC"/>
                </a:solidFill>
                <a:latin typeface="Times New Roman"/>
                <a:ea typeface="Times New Roman"/>
                <a:cs typeface="Times New Roman"/>
                <a:sym typeface="Times New Roman"/>
              </a:rPr>
              <a:t>thất bại, tiêu vong, bắt sống, giết tươi.</a:t>
            </a:r>
            <a:endParaRPr sz="3200" i="1">
              <a:solidFill>
                <a:srgbClr val="0000CC"/>
              </a:solidFill>
              <a:latin typeface="Times New Roman"/>
              <a:ea typeface="Times New Roman"/>
              <a:cs typeface="Times New Roman"/>
              <a:sym typeface="Times New Roman"/>
            </a:endParaRPr>
          </a:p>
        </p:txBody>
      </p:sp>
      <p:sp>
        <p:nvSpPr>
          <p:cNvPr id="540" name="Google Shape;540;p22"/>
          <p:cNvSpPr txBox="1"/>
          <p:nvPr/>
        </p:nvSpPr>
        <p:spPr>
          <a:xfrm>
            <a:off x="777919" y="5044553"/>
            <a:ext cx="10789257" cy="1384952"/>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800" i="1">
                <a:solidFill>
                  <a:srgbClr val="FF0000"/>
                </a:solidFill>
                <a:latin typeface="Times New Roman"/>
                <a:ea typeface="Times New Roman"/>
                <a:cs typeface="Times New Roman"/>
                <a:sym typeface="Times New Roman"/>
              </a:rPr>
              <a:t>=&gt; Lời </a:t>
            </a:r>
            <a:r>
              <a:rPr lang="en-US" sz="2800" b="1" i="1">
                <a:solidFill>
                  <a:srgbClr val="FF0000"/>
                </a:solidFill>
                <a:latin typeface="Times New Roman"/>
                <a:ea typeface="Times New Roman"/>
                <a:cs typeface="Times New Roman"/>
                <a:sym typeface="Times New Roman"/>
              </a:rPr>
              <a:t>cảnh cáo</a:t>
            </a:r>
            <a:r>
              <a:rPr lang="en-US" sz="2800" i="1">
                <a:solidFill>
                  <a:srgbClr val="FF0000"/>
                </a:solidFill>
                <a:latin typeface="Times New Roman"/>
                <a:ea typeface="Times New Roman"/>
                <a:cs typeface="Times New Roman"/>
                <a:sym typeface="Times New Roman"/>
              </a:rPr>
              <a:t>, </a:t>
            </a:r>
            <a:r>
              <a:rPr lang="en-US" sz="2800" b="1" i="1">
                <a:solidFill>
                  <a:srgbClr val="FF0000"/>
                </a:solidFill>
                <a:latin typeface="Times New Roman"/>
                <a:ea typeface="Times New Roman"/>
                <a:cs typeface="Times New Roman"/>
                <a:sym typeface="Times New Roman"/>
              </a:rPr>
              <a:t>răn đe</a:t>
            </a:r>
            <a:r>
              <a:rPr lang="en-US" sz="2800" i="1">
                <a:solidFill>
                  <a:srgbClr val="FF0000"/>
                </a:solidFill>
                <a:latin typeface="Times New Roman"/>
                <a:ea typeface="Times New Roman"/>
                <a:cs typeface="Times New Roman"/>
                <a:sym typeface="Times New Roman"/>
              </a:rPr>
              <a:t> đanh thép những kẻ bất nhân bất nghĩa dám xâm phạm lãnh thổ, chủ quyền dân tộc ta </a:t>
            </a:r>
            <a:r>
              <a:rPr lang="en-US" sz="2800" b="1" i="1">
                <a:solidFill>
                  <a:srgbClr val="FF0000"/>
                </a:solidFill>
                <a:latin typeface="Times New Roman"/>
                <a:ea typeface="Times New Roman"/>
                <a:cs typeface="Times New Roman"/>
                <a:sym typeface="Times New Roman"/>
              </a:rPr>
              <a:t>đều phải trá giá đắt</a:t>
            </a:r>
            <a:r>
              <a:rPr lang="en-US" sz="2800" i="1">
                <a:solidFill>
                  <a:srgbClr val="FF0000"/>
                </a:solidFill>
                <a:latin typeface="Times New Roman"/>
                <a:ea typeface="Times New Roman"/>
                <a:cs typeface="Times New Roman"/>
                <a:sym typeface="Times New Roman"/>
              </a:rPr>
              <a:t>, đồng thời cũng </a:t>
            </a:r>
            <a:r>
              <a:rPr lang="en-US" sz="2800" b="1" i="1">
                <a:solidFill>
                  <a:srgbClr val="FF0000"/>
                </a:solidFill>
                <a:latin typeface="Times New Roman"/>
                <a:ea typeface="Times New Roman"/>
                <a:cs typeface="Times New Roman"/>
                <a:sym typeface="Times New Roman"/>
              </a:rPr>
              <a:t>thể hiện niềm tự hào</a:t>
            </a:r>
            <a:r>
              <a:rPr lang="en-US" sz="2800" i="1">
                <a:solidFill>
                  <a:srgbClr val="FF0000"/>
                </a:solidFill>
                <a:latin typeface="Times New Roman"/>
                <a:ea typeface="Times New Roman"/>
                <a:cs typeface="Times New Roman"/>
                <a:sym typeface="Times New Roman"/>
              </a:rPr>
              <a:t> bởi những chiến công của nhân dân Đại Việt.</a:t>
            </a:r>
            <a:endParaRPr/>
          </a:p>
        </p:txBody>
      </p:sp>
      <p:sp>
        <p:nvSpPr>
          <p:cNvPr id="541" name="Google Shape;541;p22"/>
          <p:cNvSpPr txBox="1"/>
          <p:nvPr/>
        </p:nvSpPr>
        <p:spPr>
          <a:xfrm>
            <a:off x="-1178" y="14588"/>
            <a:ext cx="11624311" cy="1384952"/>
          </a:xfrm>
          <a:prstGeom prst="rect">
            <a:avLst/>
          </a:prstGeom>
          <a:noFill/>
          <a:ln>
            <a:noFill/>
          </a:ln>
        </p:spPr>
        <p:txBody>
          <a:bodyPr spcFirstLastPara="1" wrap="square" lIns="91375" tIns="45675" rIns="91375" bIns="45675" anchor="t" anchorCtr="0">
            <a:spAutoFit/>
          </a:bodyPr>
          <a:lstStyle/>
          <a:p>
            <a:pPr marL="971346" marR="0" lvl="1" indent="-514350" algn="l" rtl="0">
              <a:lnSpc>
                <a:spcPct val="150000"/>
              </a:lnSpc>
              <a:spcBef>
                <a:spcPts val="0"/>
              </a:spcBef>
              <a:spcAft>
                <a:spcPts val="0"/>
              </a:spcAft>
              <a:buClr>
                <a:srgbClr val="002060"/>
              </a:buClr>
              <a:buSzPts val="2800"/>
              <a:buFont typeface="Times New Roman"/>
              <a:buAutoNum type="arabicPeriod"/>
            </a:pPr>
            <a:r>
              <a:rPr lang="en-US" sz="2800" b="1" i="0" u="none" strike="noStrike" cap="none">
                <a:solidFill>
                  <a:srgbClr val="002060"/>
                </a:solidFill>
                <a:latin typeface="Times New Roman"/>
                <a:ea typeface="Times New Roman"/>
                <a:cs typeface="Times New Roman"/>
                <a:sym typeface="Times New Roman"/>
              </a:rPr>
              <a:t>Nêu cao luận đề chính nghĩa </a:t>
            </a:r>
            <a:r>
              <a:rPr lang="en-US" sz="2800" b="0" i="0" u="none" strike="noStrike" cap="none">
                <a:solidFill>
                  <a:srgbClr val="002060"/>
                </a:solidFill>
                <a:latin typeface="Times New Roman"/>
                <a:ea typeface="Times New Roman"/>
                <a:cs typeface="Times New Roman"/>
                <a:sym typeface="Times New Roman"/>
              </a:rPr>
              <a:t>		</a:t>
            </a:r>
            <a:endParaRPr sz="2800" b="0" i="0" u="none" strike="noStrike" cap="none">
              <a:solidFill>
                <a:srgbClr val="002060"/>
              </a:solidFill>
              <a:latin typeface="Times New Roman"/>
              <a:ea typeface="Times New Roman"/>
              <a:cs typeface="Times New Roman"/>
              <a:sym typeface="Times New Roman"/>
            </a:endParaRPr>
          </a:p>
          <a:p>
            <a:pPr marL="456996" marR="0" lvl="1" indent="0" algn="l" rtl="0">
              <a:lnSpc>
                <a:spcPct val="150000"/>
              </a:lnSpc>
              <a:spcBef>
                <a:spcPts val="0"/>
              </a:spcBef>
              <a:spcAft>
                <a:spcPts val="0"/>
              </a:spcAft>
              <a:buNone/>
            </a:pPr>
            <a:r>
              <a:rPr lang="en-US" sz="2800" b="1" i="1" u="none" strike="noStrike" cap="none">
                <a:solidFill>
                  <a:srgbClr val="002060"/>
                </a:solidFill>
                <a:latin typeface="Times New Roman"/>
                <a:ea typeface="Times New Roman"/>
                <a:cs typeface="Times New Roman"/>
                <a:sym typeface="Times New Roman"/>
              </a:rPr>
              <a:t>c. Lời răn đe quân xâm lược </a:t>
            </a:r>
            <a:endParaRPr sz="2800" b="1" i="1"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500"/>
                                        <p:tgtEl>
                                          <p:spTgt spid="53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40"/>
                                        </p:tgtEl>
                                        <p:attrNameLst>
                                          <p:attrName>style.visibility</p:attrName>
                                        </p:attrNameLst>
                                      </p:cBhvr>
                                      <p:to>
                                        <p:strVal val="visible"/>
                                      </p:to>
                                    </p:set>
                                    <p:animEffect transition="in" filter="fade">
                                      <p:cBhvr>
                                        <p:cTn id="20" dur="10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545"/>
        <p:cNvGrpSpPr/>
        <p:nvPr/>
      </p:nvGrpSpPr>
      <p:grpSpPr>
        <a:xfrm>
          <a:off x="0" y="0"/>
          <a:ext cx="0" cy="0"/>
          <a:chOff x="0" y="0"/>
          <a:chExt cx="0" cy="0"/>
        </a:xfrm>
      </p:grpSpPr>
      <p:sp>
        <p:nvSpPr>
          <p:cNvPr id="546" name="Google Shape;546;p23"/>
          <p:cNvSpPr txBox="1"/>
          <p:nvPr/>
        </p:nvSpPr>
        <p:spPr>
          <a:xfrm>
            <a:off x="394971" y="1413114"/>
            <a:ext cx="11560175" cy="49240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600">
                <a:solidFill>
                  <a:srgbClr val="000000"/>
                </a:solidFill>
                <a:latin typeface="Times New Roman"/>
                <a:ea typeface="Times New Roman"/>
                <a:cs typeface="Times New Roman"/>
                <a:sym typeface="Times New Roman"/>
              </a:rPr>
              <a:t> Ý thức độc lập dân tộc của </a:t>
            </a:r>
            <a:r>
              <a:rPr lang="en-US" sz="2600" b="1" i="1">
                <a:solidFill>
                  <a:srgbClr val="000000"/>
                </a:solidFill>
                <a:latin typeface="Times New Roman"/>
                <a:ea typeface="Times New Roman"/>
                <a:cs typeface="Times New Roman"/>
                <a:sym typeface="Times New Roman"/>
              </a:rPr>
              <a:t>Đại cáo bình Ngô</a:t>
            </a:r>
            <a:r>
              <a:rPr lang="en-US" sz="2600">
                <a:solidFill>
                  <a:srgbClr val="000000"/>
                </a:solidFill>
                <a:latin typeface="Times New Roman"/>
                <a:ea typeface="Times New Roman"/>
                <a:cs typeface="Times New Roman"/>
                <a:sym typeface="Times New Roman"/>
              </a:rPr>
              <a:t> phát triển </a:t>
            </a:r>
            <a:r>
              <a:rPr lang="en-US" sz="2600" b="1">
                <a:solidFill>
                  <a:srgbClr val="000000"/>
                </a:solidFill>
                <a:latin typeface="Times New Roman"/>
                <a:ea typeface="Times New Roman"/>
                <a:cs typeface="Times New Roman"/>
                <a:sym typeface="Times New Roman"/>
              </a:rPr>
              <a:t>toàn diện</a:t>
            </a:r>
            <a:r>
              <a:rPr lang="en-US" sz="2600">
                <a:solidFill>
                  <a:srgbClr val="000000"/>
                </a:solidFill>
                <a:latin typeface="Times New Roman"/>
                <a:ea typeface="Times New Roman"/>
                <a:cs typeface="Times New Roman"/>
                <a:sym typeface="Times New Roman"/>
              </a:rPr>
              <a:t> và </a:t>
            </a:r>
            <a:r>
              <a:rPr lang="en-US" sz="2600" b="1">
                <a:solidFill>
                  <a:srgbClr val="000000"/>
                </a:solidFill>
                <a:latin typeface="Times New Roman"/>
                <a:ea typeface="Times New Roman"/>
                <a:cs typeface="Times New Roman"/>
                <a:sym typeface="Times New Roman"/>
              </a:rPr>
              <a:t>sâu sắc</a:t>
            </a:r>
            <a:r>
              <a:rPr lang="en-US" sz="2600">
                <a:solidFill>
                  <a:srgbClr val="000000"/>
                </a:solidFill>
                <a:latin typeface="Times New Roman"/>
                <a:ea typeface="Times New Roman"/>
                <a:cs typeface="Times New Roman"/>
                <a:sym typeface="Times New Roman"/>
              </a:rPr>
              <a:t> hơn.</a:t>
            </a:r>
            <a:endParaRPr/>
          </a:p>
        </p:txBody>
      </p:sp>
      <p:graphicFrame>
        <p:nvGraphicFramePr>
          <p:cNvPr id="547" name="Google Shape;547;p23"/>
          <p:cNvGraphicFramePr/>
          <p:nvPr/>
        </p:nvGraphicFramePr>
        <p:xfrm>
          <a:off x="265431" y="2208762"/>
          <a:ext cx="11560175" cy="4256375"/>
        </p:xfrm>
        <a:graphic>
          <a:graphicData uri="http://schemas.openxmlformats.org/drawingml/2006/table">
            <a:tbl>
              <a:tblPr bandCol="1">
                <a:noFill/>
                <a:tableStyleId>{561EED0B-9653-441F-8DCA-E47FAFC58BF6}</a:tableStyleId>
              </a:tblPr>
              <a:tblGrid>
                <a:gridCol w="1862925">
                  <a:extLst>
                    <a:ext uri="{9D8B030D-6E8A-4147-A177-3AD203B41FA5}">
                      <a16:colId xmlns:a16="http://schemas.microsoft.com/office/drawing/2014/main" val="20000"/>
                    </a:ext>
                  </a:extLst>
                </a:gridCol>
                <a:gridCol w="4223550">
                  <a:extLst>
                    <a:ext uri="{9D8B030D-6E8A-4147-A177-3AD203B41FA5}">
                      <a16:colId xmlns:a16="http://schemas.microsoft.com/office/drawing/2014/main" val="20001"/>
                    </a:ext>
                  </a:extLst>
                </a:gridCol>
                <a:gridCol w="5473700">
                  <a:extLst>
                    <a:ext uri="{9D8B030D-6E8A-4147-A177-3AD203B41FA5}">
                      <a16:colId xmlns:a16="http://schemas.microsoft.com/office/drawing/2014/main" val="20002"/>
                    </a:ext>
                  </a:extLst>
                </a:gridCol>
              </a:tblGrid>
              <a:tr h="1175375">
                <a:tc>
                  <a:txBody>
                    <a:bodyPr/>
                    <a:lstStyle/>
                    <a:p>
                      <a:pPr marL="0" marR="0" lvl="0" indent="0" algn="ctr" rtl="0">
                        <a:spcBef>
                          <a:spcPts val="0"/>
                        </a:spcBef>
                        <a:spcAft>
                          <a:spcPts val="0"/>
                        </a:spcAft>
                        <a:buClr>
                          <a:schemeClr val="dk1"/>
                        </a:buClr>
                        <a:buSzPts val="2800"/>
                        <a:buFont typeface="Calibri"/>
                        <a:buNone/>
                      </a:pPr>
                      <a:endParaRPr sz="2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Clr>
                          <a:srgbClr val="FF0000"/>
                        </a:buClr>
                        <a:buSzPts val="2800"/>
                        <a:buFont typeface="Times New Roman"/>
                        <a:buNone/>
                      </a:pPr>
                      <a:r>
                        <a:rPr lang="en-US" sz="2800" b="1" u="none" strike="noStrike" cap="none">
                          <a:solidFill>
                            <a:srgbClr val="FF0000"/>
                          </a:solidFill>
                          <a:latin typeface="Times New Roman"/>
                          <a:ea typeface="Times New Roman"/>
                          <a:cs typeface="Times New Roman"/>
                          <a:sym typeface="Times New Roman"/>
                        </a:rPr>
                        <a:t>Nam quốc sơn hà </a:t>
                      </a:r>
                      <a:endParaRPr/>
                    </a:p>
                    <a:p>
                      <a:pPr marL="0" marR="0" lvl="0" indent="0" algn="ctr" rtl="0">
                        <a:spcBef>
                          <a:spcPts val="0"/>
                        </a:spcBef>
                        <a:spcAft>
                          <a:spcPts val="0"/>
                        </a:spcAft>
                        <a:buClr>
                          <a:srgbClr val="FF0000"/>
                        </a:buClr>
                        <a:buSzPts val="2800"/>
                        <a:buFont typeface="Times New Roman"/>
                        <a:buNone/>
                      </a:pPr>
                      <a:r>
                        <a:rPr lang="en-US" sz="2800" b="1" u="none" strike="noStrike" cap="none">
                          <a:solidFill>
                            <a:srgbClr val="FF0000"/>
                          </a:solidFill>
                          <a:latin typeface="Times New Roman"/>
                          <a:ea typeface="Times New Roman"/>
                          <a:cs typeface="Times New Roman"/>
                          <a:sym typeface="Times New Roman"/>
                        </a:rPr>
                        <a:t>(Lí Thường Kiệt)</a:t>
                      </a:r>
                      <a:endParaRPr sz="2800" b="1" i="1" u="none" strike="noStrike" cap="none">
                        <a:solidFill>
                          <a:srgbClr val="FF0000"/>
                        </a:solidFill>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Clr>
                          <a:srgbClr val="FF0000"/>
                        </a:buClr>
                        <a:buSzPts val="2800"/>
                        <a:buFont typeface="Times New Roman"/>
                        <a:buNone/>
                      </a:pPr>
                      <a:r>
                        <a:rPr lang="en-US" sz="2800" b="1" u="none" strike="noStrike" cap="none">
                          <a:solidFill>
                            <a:srgbClr val="FF0000"/>
                          </a:solidFill>
                          <a:latin typeface="Times New Roman"/>
                          <a:ea typeface="Times New Roman"/>
                          <a:cs typeface="Times New Roman"/>
                          <a:sym typeface="Times New Roman"/>
                        </a:rPr>
                        <a:t>Đại cáo bình Ngô</a:t>
                      </a:r>
                      <a:endParaRPr sz="2800" b="1" u="none" strike="noStrike" cap="none">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Clr>
                          <a:srgbClr val="FF0000"/>
                        </a:buClr>
                        <a:buSzPts val="2800"/>
                        <a:buFont typeface="Times New Roman"/>
                        <a:buNone/>
                      </a:pPr>
                      <a:r>
                        <a:rPr lang="en-US" sz="2800" b="1" u="none" strike="noStrike" cap="none">
                          <a:solidFill>
                            <a:srgbClr val="FF0000"/>
                          </a:solidFill>
                          <a:latin typeface="Times New Roman"/>
                          <a:ea typeface="Times New Roman"/>
                          <a:cs typeface="Times New Roman"/>
                          <a:sym typeface="Times New Roman"/>
                        </a:rPr>
                        <a:t>(Nguyễn Trãi)</a:t>
                      </a:r>
                      <a:endParaRPr sz="2800" b="1" i="1" u="none" strike="noStrike" cap="none">
                        <a:solidFill>
                          <a:srgbClr val="FF0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1508750">
                <a:tc>
                  <a:txBody>
                    <a:bodyPr/>
                    <a:lstStyle/>
                    <a:p>
                      <a:pPr marL="0" marR="0" lvl="0" indent="0" algn="ctr" rtl="0">
                        <a:lnSpc>
                          <a:spcPct val="210000"/>
                        </a:lnSpc>
                        <a:spcBef>
                          <a:spcPts val="0"/>
                        </a:spcBef>
                        <a:spcAft>
                          <a:spcPts val="0"/>
                        </a:spcAft>
                        <a:buClr>
                          <a:schemeClr val="dk1"/>
                        </a:buClr>
                        <a:buSzPts val="2800"/>
                        <a:buFont typeface="Times New Roman"/>
                        <a:buNone/>
                      </a:pPr>
                      <a:r>
                        <a:rPr lang="en-US" sz="2800" u="none" strike="noStrike" cap="none">
                          <a:latin typeface="Times New Roman"/>
                          <a:ea typeface="Times New Roman"/>
                          <a:cs typeface="Times New Roman"/>
                          <a:sym typeface="Times New Roman"/>
                        </a:rPr>
                        <a:t>Toàn diện</a:t>
                      </a:r>
                      <a:endParaRPr sz="2800" u="none" strike="noStrike" cap="none">
                        <a:solidFill>
                          <a:srgbClr val="0000CC"/>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Clr>
                          <a:schemeClr val="dk1"/>
                        </a:buClr>
                        <a:buSzPts val="2500"/>
                        <a:buFont typeface="Calibri"/>
                        <a:buNone/>
                      </a:pPr>
                      <a:endParaRPr sz="2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Clr>
                          <a:schemeClr val="dk1"/>
                        </a:buClr>
                        <a:buSzPts val="2800"/>
                        <a:buFont typeface="Calibri"/>
                        <a:buNone/>
                      </a:pPr>
                      <a:endParaRPr sz="28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1572250">
                <a:tc>
                  <a:txBody>
                    <a:bodyPr/>
                    <a:lstStyle/>
                    <a:p>
                      <a:pPr marL="0" marR="0" lvl="0" indent="0" algn="ctr" rtl="0">
                        <a:lnSpc>
                          <a:spcPct val="210000"/>
                        </a:lnSpc>
                        <a:spcBef>
                          <a:spcPts val="0"/>
                        </a:spcBef>
                        <a:spcAft>
                          <a:spcPts val="0"/>
                        </a:spcAft>
                        <a:buClr>
                          <a:schemeClr val="dk1"/>
                        </a:buClr>
                        <a:buSzPts val="2800"/>
                        <a:buFont typeface="Times New Roman"/>
                        <a:buNone/>
                      </a:pPr>
                      <a:r>
                        <a:rPr lang="en-US" sz="2800" u="none" strike="noStrike" cap="none">
                          <a:latin typeface="Times New Roman"/>
                          <a:ea typeface="Times New Roman"/>
                          <a:cs typeface="Times New Roman"/>
                          <a:sym typeface="Times New Roman"/>
                        </a:rPr>
                        <a:t>Sâu sắc</a:t>
                      </a:r>
                      <a:endParaRPr sz="2800" u="none" strike="noStrike" cap="none">
                        <a:solidFill>
                          <a:srgbClr val="0000CC"/>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Clr>
                          <a:schemeClr val="dk1"/>
                        </a:buClr>
                        <a:buSzPts val="2800"/>
                        <a:buFont typeface="Calibri"/>
                        <a:buNone/>
                      </a:pPr>
                      <a:endParaRPr sz="2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Clr>
                          <a:schemeClr val="dk1"/>
                        </a:buClr>
                        <a:buSzPts val="2800"/>
                        <a:buFont typeface="Calibri"/>
                        <a:buNone/>
                      </a:pPr>
                      <a:endParaRPr sz="28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bl>
          </a:graphicData>
        </a:graphic>
      </p:graphicFrame>
      <p:sp>
        <p:nvSpPr>
          <p:cNvPr id="548" name="Google Shape;548;p23"/>
          <p:cNvSpPr txBox="1"/>
          <p:nvPr/>
        </p:nvSpPr>
        <p:spPr>
          <a:xfrm>
            <a:off x="2186741" y="3407011"/>
            <a:ext cx="4033520" cy="1246495"/>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 Mới chỉ xác định dân tộc ở </a:t>
            </a:r>
            <a:r>
              <a:rPr lang="en-US" sz="2500" i="1">
                <a:solidFill>
                  <a:srgbClr val="000000"/>
                </a:solidFill>
                <a:latin typeface="Times New Roman"/>
                <a:ea typeface="Times New Roman"/>
                <a:cs typeface="Times New Roman"/>
                <a:sym typeface="Times New Roman"/>
              </a:rPr>
              <a:t>hai phương diện</a:t>
            </a:r>
            <a:r>
              <a:rPr lang="en-US" sz="2500">
                <a:solidFill>
                  <a:srgbClr val="000000"/>
                </a:solidFill>
                <a:latin typeface="Times New Roman"/>
                <a:ea typeface="Times New Roman"/>
                <a:cs typeface="Times New Roman"/>
                <a:sym typeface="Times New Roman"/>
              </a:rPr>
              <a:t>: </a:t>
            </a:r>
            <a:r>
              <a:rPr lang="en-US" sz="2500" b="1">
                <a:solidFill>
                  <a:srgbClr val="000000"/>
                </a:solidFill>
                <a:latin typeface="Times New Roman"/>
                <a:ea typeface="Times New Roman"/>
                <a:cs typeface="Times New Roman"/>
                <a:sym typeface="Times New Roman"/>
              </a:rPr>
              <a:t>lãnh thổ</a:t>
            </a:r>
            <a:r>
              <a:rPr lang="en-US" sz="2500">
                <a:solidFill>
                  <a:srgbClr val="000000"/>
                </a:solidFill>
                <a:latin typeface="Times New Roman"/>
                <a:ea typeface="Times New Roman"/>
                <a:cs typeface="Times New Roman"/>
                <a:sym typeface="Times New Roman"/>
              </a:rPr>
              <a:t> và </a:t>
            </a:r>
            <a:r>
              <a:rPr lang="en-US" sz="2500" b="1">
                <a:solidFill>
                  <a:srgbClr val="000000"/>
                </a:solidFill>
                <a:latin typeface="Times New Roman"/>
                <a:ea typeface="Times New Roman"/>
                <a:cs typeface="Times New Roman"/>
                <a:sym typeface="Times New Roman"/>
              </a:rPr>
              <a:t>chủ quyền</a:t>
            </a:r>
            <a:r>
              <a:rPr lang="en-US" sz="2500">
                <a:solidFill>
                  <a:srgbClr val="000000"/>
                </a:solidFill>
                <a:latin typeface="Times New Roman"/>
                <a:ea typeface="Times New Roman"/>
                <a:cs typeface="Times New Roman"/>
                <a:sym typeface="Times New Roman"/>
              </a:rPr>
              <a:t>.</a:t>
            </a:r>
            <a:endParaRPr/>
          </a:p>
        </p:txBody>
      </p:sp>
      <p:sp>
        <p:nvSpPr>
          <p:cNvPr id="549" name="Google Shape;549;p23"/>
          <p:cNvSpPr txBox="1"/>
          <p:nvPr/>
        </p:nvSpPr>
        <p:spPr>
          <a:xfrm>
            <a:off x="6351905" y="3396848"/>
            <a:ext cx="5415280" cy="1246495"/>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 Đã xác định dân tộc ở </a:t>
            </a:r>
            <a:r>
              <a:rPr lang="en-US" sz="2500" i="1">
                <a:solidFill>
                  <a:srgbClr val="000000"/>
                </a:solidFill>
                <a:latin typeface="Times New Roman"/>
                <a:ea typeface="Times New Roman"/>
                <a:cs typeface="Times New Roman"/>
                <a:sym typeface="Times New Roman"/>
              </a:rPr>
              <a:t>nhiều phương diện</a:t>
            </a:r>
            <a:r>
              <a:rPr lang="en-US" sz="2500">
                <a:solidFill>
                  <a:srgbClr val="000000"/>
                </a:solidFill>
                <a:latin typeface="Times New Roman"/>
                <a:ea typeface="Times New Roman"/>
                <a:cs typeface="Times New Roman"/>
                <a:sym typeface="Times New Roman"/>
              </a:rPr>
              <a:t>: </a:t>
            </a:r>
            <a:r>
              <a:rPr lang="en-US" sz="2500" b="1">
                <a:solidFill>
                  <a:srgbClr val="000000"/>
                </a:solidFill>
                <a:latin typeface="Times New Roman"/>
                <a:ea typeface="Times New Roman"/>
                <a:cs typeface="Times New Roman"/>
                <a:sym typeface="Times New Roman"/>
              </a:rPr>
              <a:t>lãnh thổ</a:t>
            </a:r>
            <a:r>
              <a:rPr lang="en-US" sz="2500">
                <a:solidFill>
                  <a:srgbClr val="000000"/>
                </a:solidFill>
                <a:latin typeface="Times New Roman"/>
                <a:ea typeface="Times New Roman"/>
                <a:cs typeface="Times New Roman"/>
                <a:sym typeface="Times New Roman"/>
              </a:rPr>
              <a:t>, </a:t>
            </a:r>
            <a:r>
              <a:rPr lang="en-US" sz="2500" b="1">
                <a:solidFill>
                  <a:srgbClr val="000000"/>
                </a:solidFill>
                <a:latin typeface="Times New Roman"/>
                <a:ea typeface="Times New Roman"/>
                <a:cs typeface="Times New Roman"/>
                <a:sym typeface="Times New Roman"/>
              </a:rPr>
              <a:t>nền văn hiến</a:t>
            </a:r>
            <a:r>
              <a:rPr lang="en-US" sz="2500">
                <a:solidFill>
                  <a:srgbClr val="000000"/>
                </a:solidFill>
                <a:latin typeface="Times New Roman"/>
                <a:ea typeface="Times New Roman"/>
                <a:cs typeface="Times New Roman"/>
                <a:sym typeface="Times New Roman"/>
              </a:rPr>
              <a:t>, </a:t>
            </a:r>
            <a:r>
              <a:rPr lang="en-US" sz="2500" b="1">
                <a:solidFill>
                  <a:srgbClr val="000000"/>
                </a:solidFill>
                <a:latin typeface="Times New Roman"/>
                <a:ea typeface="Times New Roman"/>
                <a:cs typeface="Times New Roman"/>
                <a:sym typeface="Times New Roman"/>
              </a:rPr>
              <a:t>phong tục tập quán</a:t>
            </a:r>
            <a:r>
              <a:rPr lang="en-US" sz="2500">
                <a:solidFill>
                  <a:srgbClr val="000000"/>
                </a:solidFill>
                <a:latin typeface="Times New Roman"/>
                <a:ea typeface="Times New Roman"/>
                <a:cs typeface="Times New Roman"/>
                <a:sym typeface="Times New Roman"/>
              </a:rPr>
              <a:t>, </a:t>
            </a:r>
            <a:r>
              <a:rPr lang="en-US" sz="2500" b="1">
                <a:solidFill>
                  <a:srgbClr val="000000"/>
                </a:solidFill>
                <a:latin typeface="Times New Roman"/>
                <a:ea typeface="Times New Roman"/>
                <a:cs typeface="Times New Roman"/>
                <a:sym typeface="Times New Roman"/>
              </a:rPr>
              <a:t>lịch sử</a:t>
            </a:r>
            <a:r>
              <a:rPr lang="en-US" sz="2500">
                <a:solidFill>
                  <a:srgbClr val="000000"/>
                </a:solidFill>
                <a:latin typeface="Times New Roman"/>
                <a:ea typeface="Times New Roman"/>
                <a:cs typeface="Times New Roman"/>
                <a:sym typeface="Times New Roman"/>
              </a:rPr>
              <a:t>, </a:t>
            </a:r>
            <a:r>
              <a:rPr lang="en-US" sz="2500" b="1">
                <a:solidFill>
                  <a:srgbClr val="000000"/>
                </a:solidFill>
                <a:latin typeface="Times New Roman"/>
                <a:ea typeface="Times New Roman"/>
                <a:cs typeface="Times New Roman"/>
                <a:sym typeface="Times New Roman"/>
              </a:rPr>
              <a:t>chế độ, con người</a:t>
            </a:r>
            <a:r>
              <a:rPr lang="en-US" sz="2500">
                <a:solidFill>
                  <a:srgbClr val="000000"/>
                </a:solidFill>
                <a:latin typeface="Times New Roman"/>
                <a:ea typeface="Times New Roman"/>
                <a:cs typeface="Times New Roman"/>
                <a:sym typeface="Times New Roman"/>
              </a:rPr>
              <a:t>.</a:t>
            </a:r>
            <a:endParaRPr/>
          </a:p>
        </p:txBody>
      </p:sp>
      <p:sp>
        <p:nvSpPr>
          <p:cNvPr id="550" name="Google Shape;550;p23"/>
          <p:cNvSpPr txBox="1"/>
          <p:nvPr/>
        </p:nvSpPr>
        <p:spPr>
          <a:xfrm>
            <a:off x="2186742" y="4902125"/>
            <a:ext cx="4102100" cy="2015894"/>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 Căn cứ vào “</a:t>
            </a:r>
            <a:r>
              <a:rPr lang="en-US" sz="2500" b="1">
                <a:solidFill>
                  <a:srgbClr val="000000"/>
                </a:solidFill>
                <a:latin typeface="Times New Roman"/>
                <a:ea typeface="Times New Roman"/>
                <a:cs typeface="Times New Roman"/>
                <a:sym typeface="Times New Roman"/>
              </a:rPr>
              <a:t>thiên thư</a:t>
            </a:r>
            <a:r>
              <a:rPr lang="en-US" sz="2500">
                <a:solidFill>
                  <a:srgbClr val="000000"/>
                </a:solidFill>
                <a:latin typeface="Times New Roman"/>
                <a:ea typeface="Times New Roman"/>
                <a:cs typeface="Times New Roman"/>
                <a:sym typeface="Times New Roman"/>
              </a:rPr>
              <a:t>” (sách trời) - </a:t>
            </a:r>
            <a:r>
              <a:rPr lang="en-US" sz="2500" i="1">
                <a:solidFill>
                  <a:srgbClr val="000000"/>
                </a:solidFill>
                <a:latin typeface="Times New Roman"/>
                <a:ea typeface="Times New Roman"/>
                <a:cs typeface="Times New Roman"/>
                <a:sym typeface="Times New Roman"/>
              </a:rPr>
              <a:t>yếu tố thần linh</a:t>
            </a:r>
            <a:r>
              <a:rPr lang="en-US" sz="2500">
                <a:solidFill>
                  <a:srgbClr val="000000"/>
                </a:solidFill>
                <a:latin typeface="Times New Roman"/>
                <a:ea typeface="Times New Roman"/>
                <a:cs typeface="Times New Roman"/>
                <a:sym typeface="Times New Roman"/>
              </a:rPr>
              <a:t> chứ không phải thực tiễn lịch sử.</a:t>
            </a:r>
            <a:endParaRPr/>
          </a:p>
          <a:p>
            <a:pPr marL="0" marR="0" lvl="0" indent="0" algn="just" rtl="0">
              <a:spcBef>
                <a:spcPts val="0"/>
              </a:spcBef>
              <a:spcAft>
                <a:spcPts val="0"/>
              </a:spcAft>
              <a:buNone/>
            </a:pPr>
            <a:endParaRPr sz="2500">
              <a:solidFill>
                <a:srgbClr val="000000"/>
              </a:solidFill>
              <a:latin typeface="Times New Roman"/>
              <a:ea typeface="Times New Roman"/>
              <a:cs typeface="Times New Roman"/>
              <a:sym typeface="Times New Roman"/>
            </a:endParaRPr>
          </a:p>
        </p:txBody>
      </p:sp>
      <p:sp>
        <p:nvSpPr>
          <p:cNvPr id="551" name="Google Shape;551;p23"/>
          <p:cNvSpPr txBox="1"/>
          <p:nvPr/>
        </p:nvSpPr>
        <p:spPr>
          <a:xfrm>
            <a:off x="6351271" y="4902125"/>
            <a:ext cx="5463540" cy="1631216"/>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 Đã ý thức rõ về </a:t>
            </a:r>
            <a:r>
              <a:rPr lang="en-US" sz="2500" b="1">
                <a:solidFill>
                  <a:srgbClr val="000000"/>
                </a:solidFill>
                <a:latin typeface="Times New Roman"/>
                <a:ea typeface="Times New Roman"/>
                <a:cs typeface="Times New Roman"/>
                <a:sym typeface="Times New Roman"/>
              </a:rPr>
              <a:t>văn hiến</a:t>
            </a:r>
            <a:r>
              <a:rPr lang="en-US" sz="2500">
                <a:solidFill>
                  <a:srgbClr val="000000"/>
                </a:solidFill>
                <a:latin typeface="Times New Roman"/>
                <a:ea typeface="Times New Roman"/>
                <a:cs typeface="Times New Roman"/>
                <a:sym typeface="Times New Roman"/>
              </a:rPr>
              <a:t>,</a:t>
            </a:r>
            <a:r>
              <a:rPr lang="en-US" sz="2500" b="1">
                <a:solidFill>
                  <a:srgbClr val="000000"/>
                </a:solidFill>
                <a:latin typeface="Times New Roman"/>
                <a:ea typeface="Times New Roman"/>
                <a:cs typeface="Times New Roman"/>
                <a:sym typeface="Times New Roman"/>
              </a:rPr>
              <a:t> truyền thống lịch sử </a:t>
            </a:r>
            <a:r>
              <a:rPr lang="en-US" sz="2500">
                <a:solidFill>
                  <a:srgbClr val="000000"/>
                </a:solidFill>
                <a:latin typeface="Times New Roman"/>
                <a:ea typeface="Times New Roman"/>
                <a:cs typeface="Times New Roman"/>
                <a:sym typeface="Times New Roman"/>
              </a:rPr>
              <a:t>và</a:t>
            </a:r>
            <a:r>
              <a:rPr lang="en-US" sz="2500" b="1">
                <a:solidFill>
                  <a:srgbClr val="000000"/>
                </a:solidFill>
                <a:latin typeface="Times New Roman"/>
                <a:ea typeface="Times New Roman"/>
                <a:cs typeface="Times New Roman"/>
                <a:sym typeface="Times New Roman"/>
              </a:rPr>
              <a:t> con người</a:t>
            </a:r>
            <a:r>
              <a:rPr lang="en-US" sz="2500">
                <a:solidFill>
                  <a:srgbClr val="000000"/>
                </a:solidFill>
                <a:latin typeface="Times New Roman"/>
                <a:ea typeface="Times New Roman"/>
                <a:cs typeface="Times New Roman"/>
                <a:sym typeface="Times New Roman"/>
              </a:rPr>
              <a:t> - những </a:t>
            </a:r>
            <a:r>
              <a:rPr lang="en-US" sz="2500" i="1">
                <a:solidFill>
                  <a:srgbClr val="000000"/>
                </a:solidFill>
                <a:latin typeface="Times New Roman"/>
                <a:ea typeface="Times New Roman"/>
                <a:cs typeface="Times New Roman"/>
                <a:sym typeface="Times New Roman"/>
              </a:rPr>
              <a:t>yếu tố thực tiễn cơ bản nhất, các hạt nhân xác định dân tộc</a:t>
            </a:r>
            <a:r>
              <a:rPr lang="en-US" sz="2500">
                <a:solidFill>
                  <a:srgbClr val="000000"/>
                </a:solidFill>
                <a:latin typeface="Times New Roman"/>
                <a:ea typeface="Times New Roman"/>
                <a:cs typeface="Times New Roman"/>
                <a:sym typeface="Times New Roman"/>
              </a:rPr>
              <a:t>.</a:t>
            </a:r>
            <a:endParaRPr/>
          </a:p>
        </p:txBody>
      </p:sp>
      <p:sp>
        <p:nvSpPr>
          <p:cNvPr id="552" name="Google Shape;552;p23"/>
          <p:cNvSpPr txBox="1"/>
          <p:nvPr/>
        </p:nvSpPr>
        <p:spPr>
          <a:xfrm>
            <a:off x="-1178" y="14588"/>
            <a:ext cx="11624311" cy="1384952"/>
          </a:xfrm>
          <a:prstGeom prst="rect">
            <a:avLst/>
          </a:prstGeom>
          <a:noFill/>
          <a:ln>
            <a:noFill/>
          </a:ln>
        </p:spPr>
        <p:txBody>
          <a:bodyPr spcFirstLastPara="1" wrap="square" lIns="91375" tIns="45675" rIns="91375" bIns="45675" anchor="t" anchorCtr="0">
            <a:spAutoFit/>
          </a:bodyPr>
          <a:lstStyle/>
          <a:p>
            <a:pPr marL="971346" marR="0" lvl="1" indent="-514350" algn="l" rtl="0">
              <a:lnSpc>
                <a:spcPct val="150000"/>
              </a:lnSpc>
              <a:spcBef>
                <a:spcPts val="0"/>
              </a:spcBef>
              <a:spcAft>
                <a:spcPts val="0"/>
              </a:spcAft>
              <a:buClr>
                <a:srgbClr val="002060"/>
              </a:buClr>
              <a:buSzPts val="2800"/>
              <a:buFont typeface="Times New Roman"/>
              <a:buAutoNum type="arabicPeriod"/>
            </a:pPr>
            <a:r>
              <a:rPr lang="en-US" sz="2800" b="1" i="0" u="none" strike="noStrike" cap="none">
                <a:solidFill>
                  <a:srgbClr val="002060"/>
                </a:solidFill>
                <a:latin typeface="Times New Roman"/>
                <a:ea typeface="Times New Roman"/>
                <a:cs typeface="Times New Roman"/>
                <a:sym typeface="Times New Roman"/>
              </a:rPr>
              <a:t>Nêu cao luận đề chính nghĩa </a:t>
            </a:r>
            <a:r>
              <a:rPr lang="en-US" sz="2800" b="0" i="0" u="none" strike="noStrike" cap="none">
                <a:solidFill>
                  <a:srgbClr val="002060"/>
                </a:solidFill>
                <a:latin typeface="Times New Roman"/>
                <a:ea typeface="Times New Roman"/>
                <a:cs typeface="Times New Roman"/>
                <a:sym typeface="Times New Roman"/>
              </a:rPr>
              <a:t>		</a:t>
            </a:r>
            <a:endParaRPr sz="2800" b="0" i="0" u="none" strike="noStrike" cap="none">
              <a:solidFill>
                <a:srgbClr val="002060"/>
              </a:solidFill>
              <a:latin typeface="Times New Roman"/>
              <a:ea typeface="Times New Roman"/>
              <a:cs typeface="Times New Roman"/>
              <a:sym typeface="Times New Roman"/>
            </a:endParaRPr>
          </a:p>
          <a:p>
            <a:pPr marL="456996" marR="0" lvl="1" indent="0" algn="l" rtl="0">
              <a:lnSpc>
                <a:spcPct val="150000"/>
              </a:lnSpc>
              <a:spcBef>
                <a:spcPts val="0"/>
              </a:spcBef>
              <a:spcAft>
                <a:spcPts val="0"/>
              </a:spcAft>
              <a:buNone/>
            </a:pPr>
            <a:r>
              <a:rPr lang="en-US" sz="2800" b="1" i="1" u="none" strike="noStrike" cap="none">
                <a:solidFill>
                  <a:srgbClr val="002060"/>
                </a:solidFill>
                <a:latin typeface="Times New Roman"/>
                <a:ea typeface="Times New Roman"/>
                <a:cs typeface="Times New Roman"/>
                <a:sym typeface="Times New Roman"/>
              </a:rPr>
              <a:t>d. So sánh với Nam quốc sơn hà của Lí Thường Kiệt </a:t>
            </a:r>
            <a:endParaRPr sz="2800" b="1" i="1"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10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7"/>
                                        </p:tgtEl>
                                        <p:attrNameLst>
                                          <p:attrName>style.visibility</p:attrName>
                                        </p:attrNameLst>
                                      </p:cBhvr>
                                      <p:to>
                                        <p:strVal val="visible"/>
                                      </p:to>
                                    </p:set>
                                    <p:animEffect transition="in" filter="fade">
                                      <p:cBhvr>
                                        <p:cTn id="12" dur="1000"/>
                                        <p:tgtEl>
                                          <p:spTgt spid="5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8"/>
                                        </p:tgtEl>
                                        <p:attrNameLst>
                                          <p:attrName>style.visibility</p:attrName>
                                        </p:attrNameLst>
                                      </p:cBhvr>
                                      <p:to>
                                        <p:strVal val="visible"/>
                                      </p:to>
                                    </p:set>
                                    <p:animEffect transition="in" filter="fade">
                                      <p:cBhvr>
                                        <p:cTn id="17" dur="1000"/>
                                        <p:tgtEl>
                                          <p:spTgt spid="548"/>
                                        </p:tgtEl>
                                      </p:cBhvr>
                                    </p:animEffect>
                                  </p:childTnLst>
                                </p:cTn>
                              </p:par>
                              <p:par>
                                <p:cTn id="18" presetID="10" presetClass="entr" presetSubtype="0" fill="hold" nodeType="withEffect">
                                  <p:stCondLst>
                                    <p:cond delay="0"/>
                                  </p:stCondLst>
                                  <p:childTnLst>
                                    <p:set>
                                      <p:cBhvr>
                                        <p:cTn id="19" dur="1" fill="hold">
                                          <p:stCondLst>
                                            <p:cond delay="0"/>
                                          </p:stCondLst>
                                        </p:cTn>
                                        <p:tgtEl>
                                          <p:spTgt spid="549"/>
                                        </p:tgtEl>
                                        <p:attrNameLst>
                                          <p:attrName>style.visibility</p:attrName>
                                        </p:attrNameLst>
                                      </p:cBhvr>
                                      <p:to>
                                        <p:strVal val="visible"/>
                                      </p:to>
                                    </p:set>
                                    <p:animEffect transition="in" filter="fade">
                                      <p:cBhvr>
                                        <p:cTn id="20" dur="1000"/>
                                        <p:tgtEl>
                                          <p:spTgt spid="5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50"/>
                                        </p:tgtEl>
                                        <p:attrNameLst>
                                          <p:attrName>style.visibility</p:attrName>
                                        </p:attrNameLst>
                                      </p:cBhvr>
                                      <p:to>
                                        <p:strVal val="visible"/>
                                      </p:to>
                                    </p:set>
                                    <p:animEffect transition="in" filter="fade">
                                      <p:cBhvr>
                                        <p:cTn id="25" dur="1000"/>
                                        <p:tgtEl>
                                          <p:spTgt spid="550"/>
                                        </p:tgtEl>
                                      </p:cBhvr>
                                    </p:animEffect>
                                  </p:childTnLst>
                                </p:cTn>
                              </p:par>
                              <p:par>
                                <p:cTn id="26" presetID="10" presetClass="entr" presetSubtype="0" fill="hold" nodeType="withEffect">
                                  <p:stCondLst>
                                    <p:cond delay="0"/>
                                  </p:stCondLst>
                                  <p:childTnLst>
                                    <p:set>
                                      <p:cBhvr>
                                        <p:cTn id="27" dur="1" fill="hold">
                                          <p:stCondLst>
                                            <p:cond delay="0"/>
                                          </p:stCondLst>
                                        </p:cTn>
                                        <p:tgtEl>
                                          <p:spTgt spid="551"/>
                                        </p:tgtEl>
                                        <p:attrNameLst>
                                          <p:attrName>style.visibility</p:attrName>
                                        </p:attrNameLst>
                                      </p:cBhvr>
                                      <p:to>
                                        <p:strVal val="visible"/>
                                      </p:to>
                                    </p:set>
                                    <p:animEffect transition="in" filter="fade">
                                      <p:cBhvr>
                                        <p:cTn id="28" dur="10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556"/>
        <p:cNvGrpSpPr/>
        <p:nvPr/>
      </p:nvGrpSpPr>
      <p:grpSpPr>
        <a:xfrm>
          <a:off x="0" y="0"/>
          <a:ext cx="0" cy="0"/>
          <a:chOff x="0" y="0"/>
          <a:chExt cx="0" cy="0"/>
        </a:xfrm>
      </p:grpSpPr>
      <p:sp>
        <p:nvSpPr>
          <p:cNvPr id="557" name="Google Shape;557;p24"/>
          <p:cNvSpPr txBox="1"/>
          <p:nvPr/>
        </p:nvSpPr>
        <p:spPr>
          <a:xfrm>
            <a:off x="-13967" y="-11430"/>
            <a:ext cx="12208511" cy="584733"/>
          </a:xfrm>
          <a:prstGeom prst="rect">
            <a:avLst/>
          </a:prstGeom>
          <a:noFill/>
          <a:ln>
            <a:noFill/>
          </a:ln>
        </p:spPr>
        <p:txBody>
          <a:bodyPr spcFirstLastPara="1" wrap="square" lIns="91375" tIns="45675" rIns="91375" bIns="45675" anchor="t" anchorCtr="0">
            <a:spAutoFit/>
          </a:bodyPr>
          <a:lstStyle/>
          <a:p>
            <a:pPr marL="0" marR="0" lvl="1" indent="11424"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2. Bản cáo trạng hùng hồn đẫm máu và nước mắt 	</a:t>
            </a:r>
            <a:r>
              <a:rPr lang="en-US" sz="2800" b="1" i="0" u="none" strike="noStrike" cap="none">
                <a:solidFill>
                  <a:srgbClr val="002060"/>
                </a:solidFill>
                <a:latin typeface="Times New Roman"/>
                <a:ea typeface="Times New Roman"/>
                <a:cs typeface="Times New Roman"/>
                <a:sym typeface="Times New Roman"/>
              </a:rPr>
              <a:t>         </a:t>
            </a:r>
            <a:endParaRPr/>
          </a:p>
        </p:txBody>
      </p:sp>
      <p:graphicFrame>
        <p:nvGraphicFramePr>
          <p:cNvPr id="558" name="Google Shape;558;p24"/>
          <p:cNvGraphicFramePr/>
          <p:nvPr/>
        </p:nvGraphicFramePr>
        <p:xfrm>
          <a:off x="418205" y="924614"/>
          <a:ext cx="11248275" cy="5206290"/>
        </p:xfrm>
        <a:graphic>
          <a:graphicData uri="http://schemas.openxmlformats.org/drawingml/2006/table">
            <a:tbl>
              <a:tblPr firstRow="1" bandRow="1">
                <a:noFill/>
                <a:tableStyleId>{C753FA12-2AA6-44E7-9FCE-B4A449B72E8D}</a:tableStyleId>
              </a:tblPr>
              <a:tblGrid>
                <a:gridCol w="112482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2000" u="none" strike="noStrike" cap="none">
                          <a:solidFill>
                            <a:schemeClr val="dk1"/>
                          </a:solidFill>
                          <a:latin typeface="Times New Roman"/>
                          <a:ea typeface="Times New Roman"/>
                          <a:cs typeface="Times New Roman"/>
                          <a:sym typeface="Times New Roman"/>
                        </a:rPr>
                        <a:t>PHIẾU BÀI TẬP</a:t>
                      </a:r>
                      <a:endParaRPr sz="2000" u="none" strike="noStrike" cap="none">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just" rtl="0">
                        <a:lnSpc>
                          <a:spcPct val="115000"/>
                        </a:lnSpc>
                        <a:spcBef>
                          <a:spcPts val="0"/>
                        </a:spcBef>
                        <a:spcAft>
                          <a:spcPts val="0"/>
                        </a:spcAft>
                        <a:buNone/>
                      </a:pPr>
                      <a:r>
                        <a:rPr lang="en-US" sz="2000" b="1" i="1" u="none" strike="noStrike" cap="none">
                          <a:solidFill>
                            <a:srgbClr val="000000"/>
                          </a:solidFill>
                          <a:latin typeface="Times New Roman"/>
                          <a:ea typeface="Times New Roman"/>
                          <a:cs typeface="Times New Roman"/>
                          <a:sym typeface="Times New Roman"/>
                        </a:rPr>
                        <a:t>Câu 1: Nguyễn Trãi đã tố cáo những tội ác nào của giặc Minh? Tác giả đứng trên lập trường nào?</a:t>
                      </a:r>
                      <a:endParaRPr/>
                    </a:p>
                    <a:p>
                      <a:pPr marL="0" marR="0" lvl="0" indent="0" algn="just"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a:t>
                      </a:r>
                      <a:endParaRPr sz="1600" u="none" strike="noStrike" cap="none">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just" rtl="0">
                        <a:lnSpc>
                          <a:spcPct val="115000"/>
                        </a:lnSpc>
                        <a:spcBef>
                          <a:spcPts val="0"/>
                        </a:spcBef>
                        <a:spcAft>
                          <a:spcPts val="0"/>
                        </a:spcAft>
                        <a:buNone/>
                      </a:pPr>
                      <a:r>
                        <a:rPr lang="en-US" sz="2000" b="1" i="1" u="none" strike="noStrike" cap="none">
                          <a:solidFill>
                            <a:srgbClr val="000000"/>
                          </a:solidFill>
                          <a:latin typeface="Times New Roman"/>
                          <a:ea typeface="Times New Roman"/>
                          <a:cs typeface="Times New Roman"/>
                          <a:sym typeface="Times New Roman"/>
                        </a:rPr>
                        <a:t>Câu 2: Hình ảnh nhân dân Đại Việt dưới ách thống trị của giặc Minh được hình tượng hóa bằng hình ảnh nào?</a:t>
                      </a:r>
                      <a:endParaRPr sz="1600" b="1" i="1"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a:t>
                      </a:r>
                      <a:endParaRPr sz="1600" u="none" strike="noStrike" cap="none">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just" rtl="0">
                        <a:lnSpc>
                          <a:spcPct val="115000"/>
                        </a:lnSpc>
                        <a:spcBef>
                          <a:spcPts val="0"/>
                        </a:spcBef>
                        <a:spcAft>
                          <a:spcPts val="0"/>
                        </a:spcAft>
                        <a:buClr>
                          <a:srgbClr val="000000"/>
                        </a:buClr>
                        <a:buSzPts val="2000"/>
                        <a:buFont typeface="Times New Roman"/>
                        <a:buNone/>
                      </a:pPr>
                      <a:r>
                        <a:rPr lang="en-US" sz="2000" b="1" i="1" u="none" strike="noStrike" cap="none">
                          <a:solidFill>
                            <a:srgbClr val="000000"/>
                          </a:solidFill>
                          <a:latin typeface="Times New Roman"/>
                          <a:ea typeface="Times New Roman"/>
                          <a:cs typeface="Times New Roman"/>
                          <a:sym typeface="Times New Roman"/>
                        </a:rPr>
                        <a:t>Câu 3: Những tên giặc Minh tàn bạo được hình tượng hóa bằng hình ảnh nào? </a:t>
                      </a:r>
                      <a:endParaRPr/>
                    </a:p>
                    <a:p>
                      <a:pPr marL="0" marR="0" lvl="0" indent="0" algn="just" rtl="0">
                        <a:lnSpc>
                          <a:spcPct val="115000"/>
                        </a:lnSpc>
                        <a:spcBef>
                          <a:spcPts val="0"/>
                        </a:spcBef>
                        <a:spcAft>
                          <a:spcPts val="0"/>
                        </a:spcAft>
                        <a:buClr>
                          <a:srgbClr val="000000"/>
                        </a:buClr>
                        <a:buSzPts val="2000"/>
                        <a:buFont typeface="Times New Roman"/>
                        <a:buNone/>
                      </a:pPr>
                      <a:r>
                        <a:rPr lang="en-US" sz="2000" b="0" i="0" u="none" strike="noStrike" cap="none">
                          <a:solidFill>
                            <a:srgbClr val="000000"/>
                          </a:solidFill>
                          <a:latin typeface="Times New Roman"/>
                          <a:ea typeface="Times New Roman"/>
                          <a:cs typeface="Times New Roman"/>
                          <a:sym typeface="Times New Roman"/>
                        </a:rPr>
                        <a:t>..............................................................................................................................................................................</a:t>
                      </a:r>
                      <a:endParaRPr sz="16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2000"/>
                        <a:buFont typeface="Times New Roman"/>
                        <a:buNone/>
                      </a:pPr>
                      <a:r>
                        <a:rPr lang="en-US" sz="2000" b="0" i="0" u="none" strike="noStrike" cap="none">
                          <a:solidFill>
                            <a:srgbClr val="000000"/>
                          </a:solidFill>
                          <a:latin typeface="Times New Roman"/>
                          <a:ea typeface="Times New Roman"/>
                          <a:cs typeface="Times New Roman"/>
                          <a:sym typeface="Times New Roman"/>
                        </a:rPr>
                        <a:t>..............................................................................................................................................................................</a:t>
                      </a:r>
                      <a:endParaRPr sz="1600" b="0" i="0" u="none" strike="noStrike" cap="none">
                        <a:solidFill>
                          <a:srgbClr val="00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just" rtl="0">
                        <a:lnSpc>
                          <a:spcPct val="115000"/>
                        </a:lnSpc>
                        <a:spcBef>
                          <a:spcPts val="0"/>
                        </a:spcBef>
                        <a:spcAft>
                          <a:spcPts val="0"/>
                        </a:spcAft>
                        <a:buClr>
                          <a:srgbClr val="000000"/>
                        </a:buClr>
                        <a:buSzPts val="2000"/>
                        <a:buFont typeface="Times New Roman"/>
                        <a:buNone/>
                      </a:pPr>
                      <a:r>
                        <a:rPr lang="en-US" sz="2000" b="1" i="1" u="none" strike="noStrike" cap="none">
                          <a:solidFill>
                            <a:srgbClr val="000000"/>
                          </a:solidFill>
                          <a:latin typeface="Times New Roman"/>
                          <a:ea typeface="Times New Roman"/>
                          <a:cs typeface="Times New Roman"/>
                          <a:sym typeface="Times New Roman"/>
                        </a:rPr>
                        <a:t>Câu 4: Nghệ thuật viết cáo trạng của tác giả?</a:t>
                      </a:r>
                      <a:endParaRPr/>
                    </a:p>
                    <a:p>
                      <a:pPr marL="0" marR="0" lvl="0" indent="0" algn="just" rtl="0">
                        <a:lnSpc>
                          <a:spcPct val="115000"/>
                        </a:lnSpc>
                        <a:spcBef>
                          <a:spcPts val="0"/>
                        </a:spcBef>
                        <a:spcAft>
                          <a:spcPts val="0"/>
                        </a:spcAft>
                        <a:buClr>
                          <a:srgbClr val="000000"/>
                        </a:buClr>
                        <a:buSzPts val="2000"/>
                        <a:buFont typeface="Times New Roman"/>
                        <a:buNone/>
                      </a:pPr>
                      <a:r>
                        <a:rPr lang="en-US" sz="2000" b="0" i="0" u="none" strike="noStrike" cap="none">
                          <a:solidFill>
                            <a:srgbClr val="000000"/>
                          </a:solidFill>
                          <a:latin typeface="Times New Roman"/>
                          <a:ea typeface="Times New Roman"/>
                          <a:cs typeface="Times New Roman"/>
                          <a:sym typeface="Times New Roman"/>
                        </a:rPr>
                        <a:t>............................................................................................................................................................................................................................................................................................................................................................</a:t>
                      </a:r>
                      <a:endParaRPr sz="1600" b="0" i="0" u="none" strike="noStrike" cap="none">
                        <a:solidFill>
                          <a:srgbClr val="00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fade">
                                      <p:cBhvr>
                                        <p:cTn id="7" dur="5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562"/>
        <p:cNvGrpSpPr/>
        <p:nvPr/>
      </p:nvGrpSpPr>
      <p:grpSpPr>
        <a:xfrm>
          <a:off x="0" y="0"/>
          <a:ext cx="0" cy="0"/>
          <a:chOff x="0" y="0"/>
          <a:chExt cx="0" cy="0"/>
        </a:xfrm>
      </p:grpSpPr>
      <p:sp>
        <p:nvSpPr>
          <p:cNvPr id="563" name="Google Shape;563;p25"/>
          <p:cNvSpPr txBox="1"/>
          <p:nvPr/>
        </p:nvSpPr>
        <p:spPr>
          <a:xfrm>
            <a:off x="-13967" y="-11430"/>
            <a:ext cx="12208511" cy="1015620"/>
          </a:xfrm>
          <a:prstGeom prst="rect">
            <a:avLst/>
          </a:prstGeom>
          <a:noFill/>
          <a:ln>
            <a:noFill/>
          </a:ln>
        </p:spPr>
        <p:txBody>
          <a:bodyPr spcFirstLastPara="1" wrap="square" lIns="91375" tIns="45675" rIns="91375" bIns="45675" anchor="t" anchorCtr="0">
            <a:spAutoFit/>
          </a:bodyPr>
          <a:lstStyle/>
          <a:p>
            <a:pPr marL="0" marR="0" lvl="1" indent="11424"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2. Bản cáo trạng hùng hồn đẫm máu và nước mắt 	</a:t>
            </a:r>
            <a:r>
              <a:rPr lang="en-US" sz="2800" b="1" i="0" u="none" strike="noStrike" cap="none">
                <a:solidFill>
                  <a:srgbClr val="002060"/>
                </a:solidFill>
                <a:latin typeface="Times New Roman"/>
                <a:ea typeface="Times New Roman"/>
                <a:cs typeface="Times New Roman"/>
                <a:sym typeface="Times New Roman"/>
              </a:rPr>
              <a:t>         </a:t>
            </a:r>
            <a:endParaRPr/>
          </a:p>
          <a:p>
            <a:pPr marL="0" marR="0" lvl="1" indent="11424" algn="just" rtl="0">
              <a:spcBef>
                <a:spcPts val="0"/>
              </a:spcBef>
              <a:spcAft>
                <a:spcPts val="0"/>
              </a:spcAft>
              <a:buNone/>
            </a:pPr>
            <a:r>
              <a:rPr lang="en-US" sz="2800" b="1" i="0" u="none" strike="noStrike" cap="none">
                <a:solidFill>
                  <a:srgbClr val="002060"/>
                </a:solidFill>
                <a:latin typeface="Times New Roman"/>
                <a:ea typeface="Times New Roman"/>
                <a:cs typeface="Times New Roman"/>
                <a:sym typeface="Times New Roman"/>
              </a:rPr>
              <a:t>  a. Những âm mưu và tội ác của kẻ thù</a:t>
            </a:r>
            <a:endParaRPr sz="2800" b="1" i="0" u="none" strike="noStrike" cap="none">
              <a:solidFill>
                <a:srgbClr val="002060"/>
              </a:solidFill>
              <a:latin typeface="Times New Roman"/>
              <a:ea typeface="Times New Roman"/>
              <a:cs typeface="Times New Roman"/>
              <a:sym typeface="Times New Roman"/>
            </a:endParaRPr>
          </a:p>
        </p:txBody>
      </p:sp>
      <p:sp>
        <p:nvSpPr>
          <p:cNvPr id="564" name="Google Shape;564;p25"/>
          <p:cNvSpPr txBox="1"/>
          <p:nvPr/>
        </p:nvSpPr>
        <p:spPr>
          <a:xfrm>
            <a:off x="71758" y="1089026"/>
            <a:ext cx="6325871" cy="624786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Vừa rồi: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Nhân họ Hồ chính sự phiền hà,</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Để trong nước lòng dân oán hận.</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Quân cuồng Minh thừa cơ gây hoạ,</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Bọn gian tà bán nước cầu vinh.</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Nướng dân đen trên ngọn lửa hung tàn,</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Vùi con đỏ xuống dưới hầm tai vạ.</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Dối trời lừa dân đủ muôn ngàn kế,</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Gây binh kết oán trải hai mươi năm.</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Bại nhân nghĩa nát cả đất trời,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Nặng thuế khoá sạch không đầm núi.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Người bị ép xuống biển dòng lưng mò ngọc, ngán thay cá mập thuồng luồng.</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Kẻ bị đem vào núi đãi cát tìm vàng, khốn nỗi rừng sâu, nước độc.</a:t>
            </a:r>
            <a:br>
              <a:rPr lang="en-US" sz="2500">
                <a:solidFill>
                  <a:srgbClr val="000000"/>
                </a:solidFill>
                <a:latin typeface="Times New Roman"/>
                <a:ea typeface="Times New Roman"/>
                <a:cs typeface="Times New Roman"/>
                <a:sym typeface="Times New Roman"/>
              </a:rPr>
            </a:br>
            <a:endParaRPr sz="2500">
              <a:solidFill>
                <a:srgbClr val="000000"/>
              </a:solidFill>
              <a:latin typeface="Times New Roman"/>
              <a:ea typeface="Times New Roman"/>
              <a:cs typeface="Times New Roman"/>
              <a:sym typeface="Times New Roman"/>
            </a:endParaRPr>
          </a:p>
        </p:txBody>
      </p:sp>
      <p:cxnSp>
        <p:nvCxnSpPr>
          <p:cNvPr id="565" name="Google Shape;565;p25"/>
          <p:cNvCxnSpPr/>
          <p:nvPr/>
        </p:nvCxnSpPr>
        <p:spPr>
          <a:xfrm>
            <a:off x="5925185" y="1116330"/>
            <a:ext cx="0" cy="5652770"/>
          </a:xfrm>
          <a:prstGeom prst="straightConnector1">
            <a:avLst/>
          </a:prstGeom>
          <a:noFill/>
          <a:ln w="9525" cap="flat" cmpd="sng">
            <a:solidFill>
              <a:schemeClr val="dk1"/>
            </a:solidFill>
            <a:prstDash val="solid"/>
            <a:miter lim="800000"/>
            <a:headEnd type="none" w="sm" len="sm"/>
            <a:tailEnd type="none" w="sm" len="sm"/>
          </a:ln>
        </p:spPr>
      </p:cxnSp>
      <p:sp>
        <p:nvSpPr>
          <p:cNvPr id="566" name="Google Shape;566;p25"/>
          <p:cNvSpPr txBox="1"/>
          <p:nvPr/>
        </p:nvSpPr>
        <p:spPr>
          <a:xfrm>
            <a:off x="71755" y="1089030"/>
            <a:ext cx="4724370" cy="229293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Nhân họ Hồ chính sự phiền hà,</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Để trong nước lòng dân oán hận.</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Quân cuồng Minh thừa cơ gây hoạ,</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Bọn gian tà bán nước cầu vinh.</a:t>
            </a:r>
            <a:br>
              <a:rPr lang="en-US" sz="2500">
                <a:solidFill>
                  <a:srgbClr val="000000"/>
                </a:solidFill>
                <a:latin typeface="Times New Roman"/>
                <a:ea typeface="Times New Roman"/>
                <a:cs typeface="Times New Roman"/>
                <a:sym typeface="Times New Roman"/>
              </a:rPr>
            </a:br>
            <a:endParaRPr sz="1800">
              <a:solidFill>
                <a:srgbClr val="000000"/>
              </a:solidFill>
              <a:latin typeface="Calibri"/>
              <a:ea typeface="Calibri"/>
              <a:cs typeface="Calibri"/>
              <a:sym typeface="Calibri"/>
            </a:endParaRPr>
          </a:p>
        </p:txBody>
      </p:sp>
      <p:sp>
        <p:nvSpPr>
          <p:cNvPr id="567" name="Google Shape;567;p25"/>
          <p:cNvSpPr txBox="1"/>
          <p:nvPr/>
        </p:nvSpPr>
        <p:spPr>
          <a:xfrm>
            <a:off x="5941700" y="1467486"/>
            <a:ext cx="878767"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84"/>
                </a:solidFill>
                <a:latin typeface="Times New Roman"/>
                <a:ea typeface="Times New Roman"/>
                <a:cs typeface="Times New Roman"/>
                <a:sym typeface="Times New Roman"/>
              </a:rPr>
              <a:t>Nhân</a:t>
            </a:r>
            <a:endParaRPr/>
          </a:p>
        </p:txBody>
      </p:sp>
      <p:sp>
        <p:nvSpPr>
          <p:cNvPr id="568" name="Google Shape;568;p25"/>
          <p:cNvSpPr txBox="1"/>
          <p:nvPr/>
        </p:nvSpPr>
        <p:spPr>
          <a:xfrm>
            <a:off x="8324851" y="2230756"/>
            <a:ext cx="1143262"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84"/>
                </a:solidFill>
                <a:latin typeface="Times New Roman"/>
                <a:ea typeface="Times New Roman"/>
                <a:cs typeface="Times New Roman"/>
                <a:sym typeface="Times New Roman"/>
              </a:rPr>
              <a:t>thừa cơ</a:t>
            </a:r>
            <a:endParaRPr/>
          </a:p>
        </p:txBody>
      </p:sp>
      <p:sp>
        <p:nvSpPr>
          <p:cNvPr id="569" name="Google Shape;569;p25"/>
          <p:cNvSpPr txBox="1"/>
          <p:nvPr/>
        </p:nvSpPr>
        <p:spPr>
          <a:xfrm>
            <a:off x="5942966" y="2980056"/>
            <a:ext cx="637794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 Âm mưu xâm lược quỷ quyệt của giặc Minh.</a:t>
            </a:r>
            <a:endParaRPr/>
          </a:p>
        </p:txBody>
      </p:sp>
      <p:pic>
        <p:nvPicPr>
          <p:cNvPr id="570" name="Google Shape;570;p25" descr="Untitled 2"/>
          <p:cNvPicPr preferRelativeResize="0">
            <a:picLocks noGrp="1"/>
          </p:cNvPicPr>
          <p:nvPr>
            <p:ph type="body" idx="4294967295"/>
          </p:nvPr>
        </p:nvPicPr>
        <p:blipFill rotWithShape="1">
          <a:blip r:embed="rId3">
            <a:alphaModFix/>
          </a:blip>
          <a:srcRect r="53561" b="8445"/>
          <a:stretch/>
        </p:blipFill>
        <p:spPr>
          <a:xfrm>
            <a:off x="6686551" y="3603625"/>
            <a:ext cx="937895" cy="1013460"/>
          </a:xfrm>
          <a:prstGeom prst="rect">
            <a:avLst/>
          </a:prstGeom>
          <a:noFill/>
          <a:ln>
            <a:noFill/>
          </a:ln>
        </p:spPr>
      </p:pic>
      <p:sp>
        <p:nvSpPr>
          <p:cNvPr id="571" name="Google Shape;571;p25"/>
          <p:cNvSpPr txBox="1"/>
          <p:nvPr/>
        </p:nvSpPr>
        <p:spPr>
          <a:xfrm>
            <a:off x="7550951" y="3525781"/>
            <a:ext cx="4273192" cy="1246495"/>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500">
                <a:solidFill>
                  <a:srgbClr val="0000CC"/>
                </a:solidFill>
                <a:latin typeface="Times New Roman"/>
                <a:ea typeface="Times New Roman"/>
                <a:cs typeface="Times New Roman"/>
                <a:sym typeface="Times New Roman"/>
              </a:rPr>
              <a:t>vạch rõ luận điệu giả nhân giả nghĩa, “mượn gió bẻ măng” của kẻ thù.</a:t>
            </a:r>
            <a:endParaRPr/>
          </a:p>
        </p:txBody>
      </p:sp>
      <p:sp>
        <p:nvSpPr>
          <p:cNvPr id="572" name="Google Shape;572;p25"/>
          <p:cNvSpPr txBox="1"/>
          <p:nvPr/>
        </p:nvSpPr>
        <p:spPr>
          <a:xfrm>
            <a:off x="5942968" y="5179060"/>
            <a:ext cx="6252211" cy="101473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a:t>
            </a:r>
            <a:r>
              <a:rPr lang="en-US" sz="2800" b="1">
                <a:solidFill>
                  <a:srgbClr val="FF0000"/>
                </a:solidFill>
                <a:latin typeface="Times New Roman"/>
                <a:ea typeface="Times New Roman"/>
                <a:cs typeface="Times New Roman"/>
                <a:sym typeface="Times New Roman"/>
              </a:rPr>
              <a:t> Nguyễn Trãi đứng trên lập trường dân tộc.</a:t>
            </a:r>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3">
                                            <p:txEl>
                                              <p:pRg st="0" end="0"/>
                                            </p:txEl>
                                          </p:spTgt>
                                        </p:tgtEl>
                                        <p:attrNameLst>
                                          <p:attrName>style.visibility</p:attrName>
                                        </p:attrNameLst>
                                      </p:cBhvr>
                                      <p:to>
                                        <p:strVal val="visible"/>
                                      </p:to>
                                    </p:set>
                                    <p:animEffect transition="in" filter="fade">
                                      <p:cBhvr>
                                        <p:cTn id="7" dur="1000"/>
                                        <p:tgtEl>
                                          <p:spTgt spid="5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
                                            <p:txEl>
                                              <p:pRg st="1" end="1"/>
                                            </p:txEl>
                                          </p:spTgt>
                                        </p:tgtEl>
                                        <p:attrNameLst>
                                          <p:attrName>style.visibility</p:attrName>
                                        </p:attrNameLst>
                                      </p:cBhvr>
                                      <p:to>
                                        <p:strVal val="visible"/>
                                      </p:to>
                                    </p:set>
                                    <p:animEffect transition="in" filter="fade">
                                      <p:cBhvr>
                                        <p:cTn id="10" dur="1000"/>
                                        <p:tgtEl>
                                          <p:spTgt spid="5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4"/>
                                        </p:tgtEl>
                                        <p:attrNameLst>
                                          <p:attrName>style.visibility</p:attrName>
                                        </p:attrNameLst>
                                      </p:cBhvr>
                                      <p:to>
                                        <p:strVal val="visible"/>
                                      </p:to>
                                    </p:set>
                                    <p:animEffect transition="in" filter="fade">
                                      <p:cBhvr>
                                        <p:cTn id="15" dur="500"/>
                                        <p:tgtEl>
                                          <p:spTgt spid="564"/>
                                        </p:tgtEl>
                                      </p:cBhvr>
                                    </p:animEffect>
                                  </p:childTnLst>
                                </p:cTn>
                              </p:par>
                              <p:par>
                                <p:cTn id="16" presetID="10" presetClass="entr" presetSubtype="0" fill="hold" nodeType="withEffect">
                                  <p:stCondLst>
                                    <p:cond delay="0"/>
                                  </p:stCondLst>
                                  <p:childTnLst>
                                    <p:set>
                                      <p:cBhvr>
                                        <p:cTn id="17" dur="1" fill="hold">
                                          <p:stCondLst>
                                            <p:cond delay="0"/>
                                          </p:stCondLst>
                                        </p:cTn>
                                        <p:tgtEl>
                                          <p:spTgt spid="566"/>
                                        </p:tgtEl>
                                        <p:attrNameLst>
                                          <p:attrName>style.visibility</p:attrName>
                                        </p:attrNameLst>
                                      </p:cBhvr>
                                      <p:to>
                                        <p:strVal val="visible"/>
                                      </p:to>
                                    </p:set>
                                    <p:animEffect transition="in" filter="fade">
                                      <p:cBhvr>
                                        <p:cTn id="18" dur="500"/>
                                        <p:tgtEl>
                                          <p:spTgt spid="566"/>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65"/>
                                        </p:tgtEl>
                                        <p:attrNameLst>
                                          <p:attrName>style.visibility</p:attrName>
                                        </p:attrNameLst>
                                      </p:cBhvr>
                                      <p:to>
                                        <p:strVal val="visible"/>
                                      </p:to>
                                    </p:set>
                                  </p:childTnLst>
                                </p:cTn>
                              </p:par>
                            </p:childTnLst>
                          </p:cTn>
                        </p:par>
                        <p:par>
                          <p:cTn id="22" fill="hold">
                            <p:stCondLst>
                              <p:cond delay="501"/>
                            </p:stCondLst>
                            <p:childTnLst>
                              <p:par>
                                <p:cTn id="23" presetID="1" presetClass="entr" presetSubtype="0" fill="hold" nodeType="afterEffect">
                                  <p:stCondLst>
                                    <p:cond delay="0"/>
                                  </p:stCondLst>
                                  <p:childTnLst>
                                    <p:set>
                                      <p:cBhvr>
                                        <p:cTn id="24" dur="1" fill="hold">
                                          <p:stCondLst>
                                            <p:cond delay="0"/>
                                          </p:stCondLst>
                                        </p:cTn>
                                        <p:tgtEl>
                                          <p:spTgt spid="567"/>
                                        </p:tgtEl>
                                        <p:attrNameLst>
                                          <p:attrName>style.visibility</p:attrName>
                                        </p:attrNameLst>
                                      </p:cBhvr>
                                      <p:to>
                                        <p:strVal val="visible"/>
                                      </p:to>
                                    </p:set>
                                  </p:childTnLst>
                                </p:cTn>
                              </p:par>
                            </p:childTnLst>
                          </p:cTn>
                        </p:par>
                        <p:par>
                          <p:cTn id="25" fill="hold">
                            <p:stCondLst>
                              <p:cond delay="502"/>
                            </p:stCondLst>
                            <p:childTnLst>
                              <p:par>
                                <p:cTn id="26" presetID="1" presetClass="entr" presetSubtype="0" fill="hold" nodeType="afterEffect">
                                  <p:stCondLst>
                                    <p:cond delay="0"/>
                                  </p:stCondLst>
                                  <p:childTnLst>
                                    <p:set>
                                      <p:cBhvr>
                                        <p:cTn id="27" dur="1" fill="hold">
                                          <p:stCondLst>
                                            <p:cond delay="0"/>
                                          </p:stCondLst>
                                        </p:cTn>
                                        <p:tgtEl>
                                          <p:spTgt spid="5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9"/>
                                        </p:tgtEl>
                                        <p:attrNameLst>
                                          <p:attrName>style.visibility</p:attrName>
                                        </p:attrNameLst>
                                      </p:cBhvr>
                                      <p:to>
                                        <p:strVal val="visible"/>
                                      </p:to>
                                    </p:set>
                                    <p:animEffect transition="in" filter="fade">
                                      <p:cBhvr>
                                        <p:cTn id="32" dur="500"/>
                                        <p:tgtEl>
                                          <p:spTgt spid="569"/>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57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71"/>
                                        </p:tgtEl>
                                        <p:attrNameLst>
                                          <p:attrName>style.visibility</p:attrName>
                                        </p:attrNameLst>
                                      </p:cBhvr>
                                      <p:to>
                                        <p:strVal val="visible"/>
                                      </p:to>
                                    </p:set>
                                    <p:animEffect transition="in" filter="fade">
                                      <p:cBhvr>
                                        <p:cTn id="40" dur="500"/>
                                        <p:tgtEl>
                                          <p:spTgt spid="57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72"/>
                                        </p:tgtEl>
                                        <p:attrNameLst>
                                          <p:attrName>style.visibility</p:attrName>
                                        </p:attrNameLst>
                                      </p:cBhvr>
                                      <p:to>
                                        <p:strVal val="visible"/>
                                      </p:to>
                                    </p:set>
                                    <p:animEffect transition="in" filter="fade">
                                      <p:cBhvr>
                                        <p:cTn id="45" dur="1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576"/>
        <p:cNvGrpSpPr/>
        <p:nvPr/>
      </p:nvGrpSpPr>
      <p:grpSpPr>
        <a:xfrm>
          <a:off x="0" y="0"/>
          <a:ext cx="0" cy="0"/>
          <a:chOff x="0" y="0"/>
          <a:chExt cx="0" cy="0"/>
        </a:xfrm>
      </p:grpSpPr>
      <p:sp>
        <p:nvSpPr>
          <p:cNvPr id="577" name="Google Shape;577;p26"/>
          <p:cNvSpPr txBox="1"/>
          <p:nvPr/>
        </p:nvSpPr>
        <p:spPr>
          <a:xfrm>
            <a:off x="-13967" y="1089026"/>
            <a:ext cx="6325871" cy="547842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Nướng dân đen trên ngọn lửa hung tàn,</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Vùi con đỏ xuống dưới hầm tai vạ.</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Dối trời lừa dân đủ muôn ngàn kế,</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Gây binh kết oán trải hai mươi năm.</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Bại nhân nghĩa nát cả đất trời,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Nặng thuế khoá sạch không đầm núi.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Người bị ép xuống biển dòng lưng mò ngọc, ngán thay cá mập thuồng luồng.</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Kẻ bị đem vào núi đãi cát tìm vàng, khốn nỗi rừng sâu, nước độc.</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Vét sản vật, bắt chim trả, chốn chốn lưới chăng</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Nhiễu nhân dân, bẫy hươu đen, nơi nơi cạm đặt.</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Tàn hại cả giống côn trùng cây cỏ,</a:t>
            </a:r>
            <a:br>
              <a:rPr lang="en-US" sz="2500">
                <a:solidFill>
                  <a:srgbClr val="000000"/>
                </a:solidFill>
                <a:latin typeface="Times New Roman"/>
                <a:ea typeface="Times New Roman"/>
                <a:cs typeface="Times New Roman"/>
                <a:sym typeface="Times New Roman"/>
              </a:rPr>
            </a:br>
            <a:endParaRPr sz="2500">
              <a:solidFill>
                <a:srgbClr val="000000"/>
              </a:solidFill>
              <a:latin typeface="Times New Roman"/>
              <a:ea typeface="Times New Roman"/>
              <a:cs typeface="Times New Roman"/>
              <a:sym typeface="Times New Roman"/>
            </a:endParaRPr>
          </a:p>
        </p:txBody>
      </p:sp>
      <p:cxnSp>
        <p:nvCxnSpPr>
          <p:cNvPr id="578" name="Google Shape;578;p26"/>
          <p:cNvCxnSpPr/>
          <p:nvPr/>
        </p:nvCxnSpPr>
        <p:spPr>
          <a:xfrm>
            <a:off x="6154113" y="1116330"/>
            <a:ext cx="0" cy="5652770"/>
          </a:xfrm>
          <a:prstGeom prst="straightConnector1">
            <a:avLst/>
          </a:prstGeom>
          <a:noFill/>
          <a:ln w="9525" cap="flat" cmpd="sng">
            <a:solidFill>
              <a:schemeClr val="dk1"/>
            </a:solidFill>
            <a:prstDash val="solid"/>
            <a:miter lim="800000"/>
            <a:headEnd type="none" w="sm" len="sm"/>
            <a:tailEnd type="none" w="sm" len="sm"/>
          </a:ln>
        </p:spPr>
      </p:cxnSp>
      <p:sp>
        <p:nvSpPr>
          <p:cNvPr id="579" name="Google Shape;579;p26"/>
          <p:cNvSpPr txBox="1"/>
          <p:nvPr/>
        </p:nvSpPr>
        <p:spPr>
          <a:xfrm>
            <a:off x="-13967" y="1089025"/>
            <a:ext cx="6325871" cy="5093702"/>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Nướng dân đen trên ngọn lửa hung tàn,</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Vùi con đỏ xuống dưới hầm tai vạ.</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Dối trời lừa dân đủ muôn ngàn kế,</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Gây binh kết oán trải hai mươi năm.</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Bại nhân nghĩa nát cả đất trời,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Nặng thuế khoá sạch không đầm núi.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Người bị ép xuống biển dòng lưng mò ngọc, ngán thay cá mập thuồng luồng.</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Kẻ bị đem vào núi đãi cát tìm vàng, khốn nỗi rừng sâu, nước độc.</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Vét sản vật, bắt chim trả, chốn chốn lưới chăng</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Nhiễu nhân dân, bẫy hươu đen, nơi nơi cạm đặt.</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Tàn hại cả giống côn trùng cây cỏ,</a:t>
            </a:r>
            <a:endParaRPr sz="2500">
              <a:solidFill>
                <a:srgbClr val="000000"/>
              </a:solidFill>
              <a:latin typeface="Times New Roman"/>
              <a:ea typeface="Times New Roman"/>
              <a:cs typeface="Times New Roman"/>
              <a:sym typeface="Times New Roman"/>
            </a:endParaRPr>
          </a:p>
        </p:txBody>
      </p:sp>
      <p:sp>
        <p:nvSpPr>
          <p:cNvPr id="580" name="Google Shape;580;p26"/>
          <p:cNvSpPr txBox="1"/>
          <p:nvPr/>
        </p:nvSpPr>
        <p:spPr>
          <a:xfrm>
            <a:off x="-13970" y="3371220"/>
            <a:ext cx="6393180" cy="2400657"/>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Người bị ép xuống biển dòng lưng mò ngọc, ngán thay cá mập thuồng luồng.</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Kẻ bị đem vào núi đãi cát tìm vàng, khốn nỗi rừng sâu, nước độc.</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Vét sản vật, bắt chim trả, chốn chốn lưới chăng</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Nhiễu nhân dân, bẫy hươu đen, nơi nơi cạm đặt.</a:t>
            </a:r>
            <a:endParaRPr sz="2500">
              <a:solidFill>
                <a:srgbClr val="000000"/>
              </a:solidFill>
              <a:latin typeface="Calibri"/>
              <a:ea typeface="Calibri"/>
              <a:cs typeface="Calibri"/>
              <a:sym typeface="Calibri"/>
            </a:endParaRPr>
          </a:p>
        </p:txBody>
      </p:sp>
      <p:sp>
        <p:nvSpPr>
          <p:cNvPr id="581" name="Google Shape;581;p26"/>
          <p:cNvSpPr txBox="1"/>
          <p:nvPr/>
        </p:nvSpPr>
        <p:spPr>
          <a:xfrm>
            <a:off x="-6347" y="5665471"/>
            <a:ext cx="454323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Tàn hại cả giống côn trùng cây cỏ</a:t>
            </a:r>
            <a:endParaRPr sz="1800">
              <a:solidFill>
                <a:srgbClr val="000000"/>
              </a:solidFill>
              <a:latin typeface="Calibri"/>
              <a:ea typeface="Calibri"/>
              <a:cs typeface="Calibri"/>
              <a:sym typeface="Calibri"/>
            </a:endParaRPr>
          </a:p>
        </p:txBody>
      </p:sp>
      <p:sp>
        <p:nvSpPr>
          <p:cNvPr id="582" name="Google Shape;582;p26"/>
          <p:cNvSpPr txBox="1"/>
          <p:nvPr/>
        </p:nvSpPr>
        <p:spPr>
          <a:xfrm>
            <a:off x="-13967" y="1845946"/>
            <a:ext cx="223170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Dối trời lừa dân</a:t>
            </a:r>
            <a:endParaRPr sz="1800">
              <a:solidFill>
                <a:srgbClr val="000000"/>
              </a:solidFill>
              <a:latin typeface="Calibri"/>
              <a:ea typeface="Calibri"/>
              <a:cs typeface="Calibri"/>
              <a:sym typeface="Calibri"/>
            </a:endParaRPr>
          </a:p>
        </p:txBody>
      </p:sp>
      <p:sp>
        <p:nvSpPr>
          <p:cNvPr id="583" name="Google Shape;583;p26"/>
          <p:cNvSpPr/>
          <p:nvPr/>
        </p:nvSpPr>
        <p:spPr>
          <a:xfrm>
            <a:off x="9150985" y="124333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4" name="Google Shape;584;p26"/>
          <p:cNvSpPr txBox="1"/>
          <p:nvPr/>
        </p:nvSpPr>
        <p:spPr>
          <a:xfrm>
            <a:off x="9672959" y="1064896"/>
            <a:ext cx="142684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Lừa dối</a:t>
            </a:r>
            <a:endParaRPr/>
          </a:p>
        </p:txBody>
      </p:sp>
      <p:sp>
        <p:nvSpPr>
          <p:cNvPr id="585" name="Google Shape;585;p26"/>
          <p:cNvSpPr/>
          <p:nvPr/>
        </p:nvSpPr>
        <p:spPr>
          <a:xfrm>
            <a:off x="8157209" y="2395855"/>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6" name="Google Shape;586;p26"/>
          <p:cNvSpPr txBox="1"/>
          <p:nvPr/>
        </p:nvSpPr>
        <p:spPr>
          <a:xfrm>
            <a:off x="8679183" y="2217421"/>
            <a:ext cx="351472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Tàn sát người vô tội</a:t>
            </a:r>
            <a:endParaRPr/>
          </a:p>
        </p:txBody>
      </p:sp>
      <p:sp>
        <p:nvSpPr>
          <p:cNvPr id="587" name="Google Shape;587;p26"/>
          <p:cNvSpPr/>
          <p:nvPr/>
        </p:nvSpPr>
        <p:spPr>
          <a:xfrm>
            <a:off x="8157209" y="316357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8" name="Google Shape;588;p26"/>
          <p:cNvSpPr txBox="1"/>
          <p:nvPr/>
        </p:nvSpPr>
        <p:spPr>
          <a:xfrm>
            <a:off x="8679819" y="2988311"/>
            <a:ext cx="351472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Bóc lột tàn tệ, dã man</a:t>
            </a:r>
            <a:endParaRPr/>
          </a:p>
        </p:txBody>
      </p:sp>
      <p:sp>
        <p:nvSpPr>
          <p:cNvPr id="589" name="Google Shape;589;p26"/>
          <p:cNvSpPr/>
          <p:nvPr/>
        </p:nvSpPr>
        <p:spPr>
          <a:xfrm>
            <a:off x="8157209" y="5841365"/>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0" name="Google Shape;590;p26"/>
          <p:cNvSpPr txBox="1"/>
          <p:nvPr/>
        </p:nvSpPr>
        <p:spPr>
          <a:xfrm>
            <a:off x="8679819" y="5666106"/>
            <a:ext cx="351472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Hủy diệt môi trường sống</a:t>
            </a:r>
            <a:endParaRPr/>
          </a:p>
        </p:txBody>
      </p:sp>
      <p:sp>
        <p:nvSpPr>
          <p:cNvPr id="591" name="Google Shape;591;p26"/>
          <p:cNvSpPr/>
          <p:nvPr/>
        </p:nvSpPr>
        <p:spPr>
          <a:xfrm>
            <a:off x="8173085" y="6621145"/>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2" name="Google Shape;592;p26"/>
          <p:cNvSpPr txBox="1"/>
          <p:nvPr/>
        </p:nvSpPr>
        <p:spPr>
          <a:xfrm>
            <a:off x="8695694" y="6445886"/>
            <a:ext cx="351472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Phá hoại môi trường sống</a:t>
            </a:r>
            <a:endParaRPr/>
          </a:p>
        </p:txBody>
      </p:sp>
      <p:sp>
        <p:nvSpPr>
          <p:cNvPr id="593" name="Google Shape;593;p26"/>
          <p:cNvSpPr txBox="1"/>
          <p:nvPr/>
        </p:nvSpPr>
        <p:spPr>
          <a:xfrm>
            <a:off x="-13966" y="1089026"/>
            <a:ext cx="5227713" cy="86177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Nướng dân đen trên ngọn lửa hung tàn,</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Vùi con đỏ xuống dưới hầm tai vạ.</a:t>
            </a:r>
            <a:endParaRPr/>
          </a:p>
        </p:txBody>
      </p:sp>
      <p:sp>
        <p:nvSpPr>
          <p:cNvPr id="594" name="Google Shape;594;p26"/>
          <p:cNvSpPr txBox="1"/>
          <p:nvPr/>
        </p:nvSpPr>
        <p:spPr>
          <a:xfrm>
            <a:off x="-13966" y="2998471"/>
            <a:ext cx="4871847"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Nặng thuế khoá sạch không đâm núi</a:t>
            </a:r>
            <a:endParaRPr sz="1800">
              <a:solidFill>
                <a:srgbClr val="000000"/>
              </a:solidFill>
              <a:latin typeface="Calibri"/>
              <a:ea typeface="Calibri"/>
              <a:cs typeface="Calibri"/>
              <a:sym typeface="Calibri"/>
            </a:endParaRPr>
          </a:p>
        </p:txBody>
      </p:sp>
      <p:sp>
        <p:nvSpPr>
          <p:cNvPr id="595" name="Google Shape;595;p26"/>
          <p:cNvSpPr txBox="1"/>
          <p:nvPr/>
        </p:nvSpPr>
        <p:spPr>
          <a:xfrm>
            <a:off x="-13967" y="-11430"/>
            <a:ext cx="12208511" cy="1015620"/>
          </a:xfrm>
          <a:prstGeom prst="rect">
            <a:avLst/>
          </a:prstGeom>
          <a:noFill/>
          <a:ln>
            <a:noFill/>
          </a:ln>
        </p:spPr>
        <p:txBody>
          <a:bodyPr spcFirstLastPara="1" wrap="square" lIns="91375" tIns="45675" rIns="91375" bIns="45675" anchor="t" anchorCtr="0">
            <a:spAutoFit/>
          </a:bodyPr>
          <a:lstStyle/>
          <a:p>
            <a:pPr marL="0" marR="0" lvl="1" indent="11424"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2. Bản cáo trạng hùng hồn đẫm máu và nước mắt 	</a:t>
            </a:r>
            <a:r>
              <a:rPr lang="en-US" sz="2800" b="1" i="0" u="none" strike="noStrike" cap="none">
                <a:solidFill>
                  <a:srgbClr val="002060"/>
                </a:solidFill>
                <a:latin typeface="Times New Roman"/>
                <a:ea typeface="Times New Roman"/>
                <a:cs typeface="Times New Roman"/>
                <a:sym typeface="Times New Roman"/>
              </a:rPr>
              <a:t>         </a:t>
            </a:r>
            <a:endParaRPr/>
          </a:p>
          <a:p>
            <a:pPr marL="0" marR="0" lvl="1" indent="11424" algn="just" rtl="0">
              <a:spcBef>
                <a:spcPts val="0"/>
              </a:spcBef>
              <a:spcAft>
                <a:spcPts val="0"/>
              </a:spcAft>
              <a:buNone/>
            </a:pPr>
            <a:r>
              <a:rPr lang="en-US" sz="2800" b="1" i="0" u="none" strike="noStrike" cap="none">
                <a:solidFill>
                  <a:srgbClr val="002060"/>
                </a:solidFill>
                <a:latin typeface="Times New Roman"/>
                <a:ea typeface="Times New Roman"/>
                <a:cs typeface="Times New Roman"/>
                <a:sym typeface="Times New Roman"/>
              </a:rPr>
              <a:t>  a. Những âm mưu và tội ác của kẻ thù</a:t>
            </a:r>
            <a:endParaRPr sz="2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p:cTn id="7" dur="500"/>
                                        <p:tgtEl>
                                          <p:spTgt spid="579"/>
                                        </p:tgtEl>
                                      </p:cBhvr>
                                    </p:animEffect>
                                  </p:childTnLst>
                                </p:cTn>
                              </p:par>
                              <p:par>
                                <p:cTn id="8" presetID="10" presetClass="entr" presetSubtype="0" fill="hold" nodeType="withEffect">
                                  <p:stCondLst>
                                    <p:cond delay="0"/>
                                  </p:stCondLst>
                                  <p:childTnLst>
                                    <p:set>
                                      <p:cBhvr>
                                        <p:cTn id="9" dur="1" fill="hold">
                                          <p:stCondLst>
                                            <p:cond delay="0"/>
                                          </p:stCondLst>
                                        </p:cTn>
                                        <p:tgtEl>
                                          <p:spTgt spid="594"/>
                                        </p:tgtEl>
                                        <p:attrNameLst>
                                          <p:attrName>style.visibility</p:attrName>
                                        </p:attrNameLst>
                                      </p:cBhvr>
                                      <p:to>
                                        <p:strVal val="visible"/>
                                      </p:to>
                                    </p:set>
                                    <p:animEffect transition="in" filter="fade">
                                      <p:cBhvr>
                                        <p:cTn id="10" dur="500"/>
                                        <p:tgtEl>
                                          <p:spTgt spid="594"/>
                                        </p:tgtEl>
                                      </p:cBhvr>
                                    </p:animEffect>
                                  </p:childTnLst>
                                </p:cTn>
                              </p:par>
                              <p:par>
                                <p:cTn id="11" presetID="10" presetClass="entr" presetSubtype="0" fill="hold" nodeType="withEffect">
                                  <p:stCondLst>
                                    <p:cond delay="0"/>
                                  </p:stCondLst>
                                  <p:childTnLst>
                                    <p:set>
                                      <p:cBhvr>
                                        <p:cTn id="12" dur="1" fill="hold">
                                          <p:stCondLst>
                                            <p:cond delay="0"/>
                                          </p:stCondLst>
                                        </p:cTn>
                                        <p:tgtEl>
                                          <p:spTgt spid="593"/>
                                        </p:tgtEl>
                                        <p:attrNameLst>
                                          <p:attrName>style.visibility</p:attrName>
                                        </p:attrNameLst>
                                      </p:cBhvr>
                                      <p:to>
                                        <p:strVal val="visible"/>
                                      </p:to>
                                    </p:set>
                                    <p:animEffect transition="in" filter="fade">
                                      <p:cBhvr>
                                        <p:cTn id="13" dur="500"/>
                                        <p:tgtEl>
                                          <p:spTgt spid="593"/>
                                        </p:tgtEl>
                                      </p:cBhvr>
                                    </p:animEffect>
                                  </p:childTnLst>
                                </p:cTn>
                              </p:par>
                              <p:par>
                                <p:cTn id="14" presetID="10" presetClass="entr" presetSubtype="0" fill="hold" nodeType="withEffect">
                                  <p:stCondLst>
                                    <p:cond delay="0"/>
                                  </p:stCondLst>
                                  <p:childTnLst>
                                    <p:set>
                                      <p:cBhvr>
                                        <p:cTn id="15" dur="1" fill="hold">
                                          <p:stCondLst>
                                            <p:cond delay="0"/>
                                          </p:stCondLst>
                                        </p:cTn>
                                        <p:tgtEl>
                                          <p:spTgt spid="580"/>
                                        </p:tgtEl>
                                        <p:attrNameLst>
                                          <p:attrName>style.visibility</p:attrName>
                                        </p:attrNameLst>
                                      </p:cBhvr>
                                      <p:to>
                                        <p:strVal val="visible"/>
                                      </p:to>
                                    </p:set>
                                    <p:animEffect transition="in" filter="fade">
                                      <p:cBhvr>
                                        <p:cTn id="16" dur="500"/>
                                        <p:tgtEl>
                                          <p:spTgt spid="580"/>
                                        </p:tgtEl>
                                      </p:cBhvr>
                                    </p:animEffect>
                                  </p:childTnLst>
                                </p:cTn>
                              </p:par>
                              <p:par>
                                <p:cTn id="17" presetID="10" presetClass="entr" presetSubtype="0" fill="hold" nodeType="withEffect">
                                  <p:stCondLst>
                                    <p:cond delay="0"/>
                                  </p:stCondLst>
                                  <p:childTnLst>
                                    <p:set>
                                      <p:cBhvr>
                                        <p:cTn id="18" dur="1" fill="hold">
                                          <p:stCondLst>
                                            <p:cond delay="0"/>
                                          </p:stCondLst>
                                        </p:cTn>
                                        <p:tgtEl>
                                          <p:spTgt spid="581"/>
                                        </p:tgtEl>
                                        <p:attrNameLst>
                                          <p:attrName>style.visibility</p:attrName>
                                        </p:attrNameLst>
                                      </p:cBhvr>
                                      <p:to>
                                        <p:strVal val="visible"/>
                                      </p:to>
                                    </p:set>
                                    <p:animEffect transition="in" filter="fade">
                                      <p:cBhvr>
                                        <p:cTn id="19" dur="500"/>
                                        <p:tgtEl>
                                          <p:spTgt spid="581"/>
                                        </p:tgtEl>
                                      </p:cBhvr>
                                    </p:animEffect>
                                  </p:childTnLst>
                                </p:cTn>
                              </p:par>
                              <p:par>
                                <p:cTn id="20" presetID="10" presetClass="entr" presetSubtype="0" fill="hold" nodeType="withEffect">
                                  <p:stCondLst>
                                    <p:cond delay="0"/>
                                  </p:stCondLst>
                                  <p:childTnLst>
                                    <p:set>
                                      <p:cBhvr>
                                        <p:cTn id="21" dur="1" fill="hold">
                                          <p:stCondLst>
                                            <p:cond delay="0"/>
                                          </p:stCondLst>
                                        </p:cTn>
                                        <p:tgtEl>
                                          <p:spTgt spid="582"/>
                                        </p:tgtEl>
                                        <p:attrNameLst>
                                          <p:attrName>style.visibility</p:attrName>
                                        </p:attrNameLst>
                                      </p:cBhvr>
                                      <p:to>
                                        <p:strVal val="visible"/>
                                      </p:to>
                                    </p:set>
                                    <p:animEffect transition="in" filter="fade">
                                      <p:cBhvr>
                                        <p:cTn id="22" dur="500"/>
                                        <p:tgtEl>
                                          <p:spTgt spid="582"/>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5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84"/>
                                        </p:tgtEl>
                                        <p:attrNameLst>
                                          <p:attrName>style.visibility</p:attrName>
                                        </p:attrNameLst>
                                      </p:cBhvr>
                                      <p:to>
                                        <p:strVal val="visible"/>
                                      </p:to>
                                    </p:set>
                                    <p:animEffect transition="in" filter="fade">
                                      <p:cBhvr>
                                        <p:cTn id="30" dur="500"/>
                                        <p:tgtEl>
                                          <p:spTgt spid="584"/>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58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86"/>
                                        </p:tgtEl>
                                        <p:attrNameLst>
                                          <p:attrName>style.visibility</p:attrName>
                                        </p:attrNameLst>
                                      </p:cBhvr>
                                      <p:to>
                                        <p:strVal val="visible"/>
                                      </p:to>
                                    </p:set>
                                    <p:animEffect transition="in" filter="fade">
                                      <p:cBhvr>
                                        <p:cTn id="38" dur="500"/>
                                        <p:tgtEl>
                                          <p:spTgt spid="586"/>
                                        </p:tgtEl>
                                      </p:cBhvr>
                                    </p:animEffec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58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88"/>
                                        </p:tgtEl>
                                        <p:attrNameLst>
                                          <p:attrName>style.visibility</p:attrName>
                                        </p:attrNameLst>
                                      </p:cBhvr>
                                      <p:to>
                                        <p:strVal val="visible"/>
                                      </p:to>
                                    </p:set>
                                    <p:animEffect transition="in" filter="fade">
                                      <p:cBhvr>
                                        <p:cTn id="46" dur="500"/>
                                        <p:tgtEl>
                                          <p:spTgt spid="588"/>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58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90"/>
                                        </p:tgtEl>
                                        <p:attrNameLst>
                                          <p:attrName>style.visibility</p:attrName>
                                        </p:attrNameLst>
                                      </p:cBhvr>
                                      <p:to>
                                        <p:strVal val="visible"/>
                                      </p:to>
                                    </p:set>
                                    <p:animEffect transition="in" filter="fade">
                                      <p:cBhvr>
                                        <p:cTn id="54" dur="500"/>
                                        <p:tgtEl>
                                          <p:spTgt spid="590"/>
                                        </p:tgtEl>
                                      </p:cBhvr>
                                    </p:animEffec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59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92"/>
                                        </p:tgtEl>
                                        <p:attrNameLst>
                                          <p:attrName>style.visibility</p:attrName>
                                        </p:attrNameLst>
                                      </p:cBhvr>
                                      <p:to>
                                        <p:strVal val="visible"/>
                                      </p:to>
                                    </p:set>
                                    <p:animEffect transition="in" filter="fade">
                                      <p:cBhvr>
                                        <p:cTn id="62" dur="5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A15CAC-3110-4713-8D2E-4090E9E4DE19}"/>
              </a:ext>
            </a:extLst>
          </p:cNvPr>
          <p:cNvGraphicFramePr>
            <a:graphicFrameLocks noGrp="1"/>
          </p:cNvGraphicFramePr>
          <p:nvPr>
            <p:extLst>
              <p:ext uri="{D42A27DB-BD31-4B8C-83A1-F6EECF244321}">
                <p14:modId xmlns:p14="http://schemas.microsoft.com/office/powerpoint/2010/main" val="4194508596"/>
              </p:ext>
            </p:extLst>
          </p:nvPr>
        </p:nvGraphicFramePr>
        <p:xfrm>
          <a:off x="0" y="0"/>
          <a:ext cx="12192000" cy="6857995"/>
        </p:xfrm>
        <a:graphic>
          <a:graphicData uri="http://schemas.openxmlformats.org/drawingml/2006/table">
            <a:tbl>
              <a:tblPr firstRow="1" bandRow="1">
                <a:tableStyleId>{00A15C55-8517-42AA-B614-E9B94910E393}</a:tableStyleId>
              </a:tblPr>
              <a:tblGrid>
                <a:gridCol w="636104">
                  <a:extLst>
                    <a:ext uri="{9D8B030D-6E8A-4147-A177-3AD203B41FA5}">
                      <a16:colId xmlns:a16="http://schemas.microsoft.com/office/drawing/2014/main" val="20000"/>
                    </a:ext>
                  </a:extLst>
                </a:gridCol>
                <a:gridCol w="4545496">
                  <a:extLst>
                    <a:ext uri="{9D8B030D-6E8A-4147-A177-3AD203B41FA5}">
                      <a16:colId xmlns:a16="http://schemas.microsoft.com/office/drawing/2014/main" val="20001"/>
                    </a:ext>
                  </a:extLst>
                </a:gridCol>
                <a:gridCol w="7010400">
                  <a:extLst>
                    <a:ext uri="{9D8B030D-6E8A-4147-A177-3AD203B41FA5}">
                      <a16:colId xmlns:a16="http://schemas.microsoft.com/office/drawing/2014/main" val="20002"/>
                    </a:ext>
                  </a:extLst>
                </a:gridCol>
              </a:tblGrid>
              <a:tr h="520409">
                <a:tc>
                  <a:txBody>
                    <a:bodyPr/>
                    <a:lstStyle/>
                    <a:p>
                      <a:pPr algn="ctr"/>
                      <a:endParaRPr lang="en-US" sz="2000"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solidFill>
                            <a:schemeClr val="bg1"/>
                          </a:solidFill>
                        </a:rPr>
                        <a:t>Tội</a:t>
                      </a:r>
                      <a:r>
                        <a:rPr lang="en-US" sz="2000" baseline="0" dirty="0">
                          <a:solidFill>
                            <a:schemeClr val="bg1"/>
                          </a:solidFill>
                        </a:rPr>
                        <a:t> </a:t>
                      </a:r>
                      <a:r>
                        <a:rPr lang="en-US" sz="2000" baseline="0" dirty="0" err="1">
                          <a:solidFill>
                            <a:schemeClr val="bg1"/>
                          </a:solidFill>
                        </a:rPr>
                        <a:t>ác</a:t>
                      </a:r>
                      <a:endParaRPr lang="en-US" sz="2000"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a:solidFill>
                            <a:schemeClr val="bg1"/>
                          </a:solidFill>
                        </a:rPr>
                        <a:t>Minh </a:t>
                      </a:r>
                      <a:r>
                        <a:rPr lang="en-US" sz="2000" dirty="0" err="1">
                          <a:solidFill>
                            <a:schemeClr val="bg1"/>
                          </a:solidFill>
                        </a:rPr>
                        <a:t>chứng</a:t>
                      </a:r>
                      <a:endParaRPr lang="en-US" sz="2000" dirty="0">
                        <a:solidFill>
                          <a:schemeClr val="bg1"/>
                        </a:solidFill>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0"/>
                  </a:ext>
                </a:extLst>
              </a:tr>
              <a:tr h="520409">
                <a:tc>
                  <a:txBody>
                    <a:bodyPr/>
                    <a:lstStyle/>
                    <a:p>
                      <a:pPr algn="ctr"/>
                      <a:r>
                        <a:rPr lang="en-US" sz="2000" b="1" dirty="0">
                          <a:solidFill>
                            <a:schemeClr val="tx1"/>
                          </a:solidFill>
                        </a:rPr>
                        <a:t>1</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Đồng</a:t>
                      </a:r>
                      <a:r>
                        <a:rPr lang="en-US" sz="2000" baseline="0" dirty="0"/>
                        <a:t> </a:t>
                      </a:r>
                      <a:r>
                        <a:rPr lang="en-US" sz="2000" baseline="0" dirty="0" err="1"/>
                        <a:t>hóa</a:t>
                      </a:r>
                      <a:r>
                        <a:rPr lang="en-US" sz="2000" baseline="0" dirty="0"/>
                        <a:t> </a:t>
                      </a:r>
                      <a:r>
                        <a:rPr lang="en-US" sz="2000" baseline="0" dirty="0" err="1"/>
                        <a:t>dân</a:t>
                      </a:r>
                      <a:r>
                        <a:rPr lang="en-US" sz="2000" baseline="0" dirty="0"/>
                        <a:t> </a:t>
                      </a:r>
                      <a:r>
                        <a:rPr lang="en-US" sz="2000" baseline="0" dirty="0" err="1"/>
                        <a:t>tộc</a:t>
                      </a:r>
                      <a:r>
                        <a:rPr lang="en-US" sz="2000" baseline="0" dirty="0"/>
                        <a:t> ta </a:t>
                      </a:r>
                      <a:r>
                        <a:rPr lang="en-US" sz="2000" baseline="0" dirty="0" err="1"/>
                        <a:t>trên</a:t>
                      </a:r>
                      <a:r>
                        <a:rPr lang="en-US" sz="2000" baseline="0" dirty="0"/>
                        <a:t> </a:t>
                      </a:r>
                      <a:r>
                        <a:rPr lang="en-US" sz="2000" baseline="0" dirty="0" err="1"/>
                        <a:t>mọi</a:t>
                      </a:r>
                      <a:r>
                        <a:rPr lang="en-US" sz="2000" baseline="0" dirty="0"/>
                        <a:t> </a:t>
                      </a:r>
                      <a:r>
                        <a:rPr lang="en-US" sz="2000" baseline="0" dirty="0" err="1"/>
                        <a:t>mặt</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Thi</a:t>
                      </a:r>
                      <a:r>
                        <a:rPr lang="en-US" sz="2000" baseline="0" dirty="0"/>
                        <a:t> </a:t>
                      </a:r>
                      <a:r>
                        <a:rPr lang="en-US" sz="2000" baseline="0" dirty="0" err="1"/>
                        <a:t>hành</a:t>
                      </a:r>
                      <a:r>
                        <a:rPr lang="en-US" sz="2000" baseline="0" dirty="0"/>
                        <a:t> </a:t>
                      </a:r>
                      <a:r>
                        <a:rPr lang="en-US" sz="2000" baseline="0" dirty="0" err="1"/>
                        <a:t>mệnh</a:t>
                      </a:r>
                      <a:r>
                        <a:rPr lang="en-US" sz="2000" baseline="0" dirty="0"/>
                        <a:t> </a:t>
                      </a:r>
                      <a:r>
                        <a:rPr lang="en-US" sz="2000" baseline="0" dirty="0" err="1"/>
                        <a:t>lệnh</a:t>
                      </a:r>
                      <a:r>
                        <a:rPr lang="en-US" sz="2000" baseline="0" dirty="0"/>
                        <a:t> </a:t>
                      </a:r>
                      <a:r>
                        <a:rPr lang="en-US" sz="2000" baseline="0" dirty="0" err="1"/>
                        <a:t>phá</a:t>
                      </a:r>
                      <a:r>
                        <a:rPr lang="en-US" sz="2000" baseline="0" dirty="0"/>
                        <a:t> </a:t>
                      </a:r>
                      <a:r>
                        <a:rPr lang="en-US" sz="2000" baseline="0" dirty="0" err="1"/>
                        <a:t>sạch</a:t>
                      </a:r>
                      <a:r>
                        <a:rPr lang="en-US" sz="2000" baseline="0" dirty="0"/>
                        <a:t>, </a:t>
                      </a:r>
                      <a:r>
                        <a:rPr lang="en-US" sz="2000" baseline="0" dirty="0" err="1"/>
                        <a:t>diệt</a:t>
                      </a:r>
                      <a:r>
                        <a:rPr lang="en-US" sz="2000" baseline="0" dirty="0"/>
                        <a:t> </a:t>
                      </a:r>
                      <a:r>
                        <a:rPr lang="en-US" sz="2000" baseline="0" dirty="0" err="1"/>
                        <a:t>sạch</a:t>
                      </a:r>
                      <a:r>
                        <a:rPr lang="en-US" sz="2000" baseline="0" dirty="0"/>
                        <a:t> </a:t>
                      </a:r>
                      <a:r>
                        <a:rPr lang="en-US" sz="2000" baseline="0" dirty="0" err="1"/>
                        <a:t>văn</a:t>
                      </a:r>
                      <a:r>
                        <a:rPr lang="en-US" sz="2000" baseline="0" dirty="0"/>
                        <a:t> </a:t>
                      </a:r>
                      <a:r>
                        <a:rPr lang="en-US" sz="2000" baseline="0" dirty="0" err="1"/>
                        <a:t>hóa</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1"/>
                  </a:ext>
                </a:extLst>
              </a:tr>
              <a:tr h="898241">
                <a:tc>
                  <a:txBody>
                    <a:bodyPr/>
                    <a:lstStyle/>
                    <a:p>
                      <a:pPr algn="ctr"/>
                      <a:r>
                        <a:rPr lang="en-US" sz="2000" b="1" dirty="0">
                          <a:solidFill>
                            <a:schemeClr val="tx1"/>
                          </a:solidFill>
                        </a:rPr>
                        <a:t>2</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Đàn</a:t>
                      </a:r>
                      <a:r>
                        <a:rPr lang="en-US" sz="2000" baseline="0" dirty="0"/>
                        <a:t> </a:t>
                      </a:r>
                      <a:r>
                        <a:rPr lang="en-US" sz="2000" baseline="0" dirty="0" err="1"/>
                        <a:t>áp</a:t>
                      </a:r>
                      <a:r>
                        <a:rPr lang="en-US" sz="2000" baseline="0" dirty="0"/>
                        <a:t> </a:t>
                      </a:r>
                      <a:r>
                        <a:rPr lang="en-US" sz="2000" baseline="0" dirty="0" err="1"/>
                        <a:t>dã</a:t>
                      </a:r>
                      <a:r>
                        <a:rPr lang="en-US" sz="2000" baseline="0" dirty="0"/>
                        <a:t> man, </a:t>
                      </a:r>
                      <a:r>
                        <a:rPr lang="en-US" sz="2000" baseline="0" dirty="0" err="1"/>
                        <a:t>giết</a:t>
                      </a:r>
                      <a:r>
                        <a:rPr lang="en-US" sz="2000" baseline="0" dirty="0"/>
                        <a:t> </a:t>
                      </a:r>
                      <a:r>
                        <a:rPr lang="en-US" sz="2000" baseline="0" dirty="0" err="1"/>
                        <a:t>người</a:t>
                      </a:r>
                      <a:r>
                        <a:rPr lang="en-US" sz="2000" baseline="0" dirty="0"/>
                        <a:t> </a:t>
                      </a:r>
                      <a:r>
                        <a:rPr lang="en-US" sz="2000" baseline="0" dirty="0" err="1"/>
                        <a:t>vô</a:t>
                      </a:r>
                      <a:r>
                        <a:rPr lang="en-US" sz="2000" baseline="0" dirty="0"/>
                        <a:t> </a:t>
                      </a:r>
                      <a:r>
                        <a:rPr lang="en-US" sz="2000" baseline="0" dirty="0" err="1"/>
                        <a:t>cớ</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Nướng</a:t>
                      </a:r>
                      <a:r>
                        <a:rPr lang="en-US" sz="2000" baseline="0" dirty="0"/>
                        <a:t> </a:t>
                      </a:r>
                      <a:r>
                        <a:rPr lang="en-US" sz="2000" baseline="0" dirty="0" err="1"/>
                        <a:t>dân</a:t>
                      </a:r>
                      <a:r>
                        <a:rPr lang="en-US" sz="2000" baseline="0" dirty="0"/>
                        <a:t> </a:t>
                      </a:r>
                      <a:r>
                        <a:rPr lang="en-US" sz="2000" baseline="0" dirty="0" err="1"/>
                        <a:t>đen</a:t>
                      </a:r>
                      <a:r>
                        <a:rPr lang="en-US" sz="2000" baseline="0" dirty="0"/>
                        <a:t>, </a:t>
                      </a:r>
                      <a:r>
                        <a:rPr lang="en-US" sz="2000" baseline="0" dirty="0" err="1"/>
                        <a:t>vùi</a:t>
                      </a:r>
                      <a:r>
                        <a:rPr lang="en-US" sz="2000" baseline="0" dirty="0"/>
                        <a:t> con </a:t>
                      </a:r>
                      <a:r>
                        <a:rPr lang="en-US" sz="2000" baseline="0" dirty="0" err="1"/>
                        <a:t>đỏ</a:t>
                      </a:r>
                      <a:r>
                        <a:rPr lang="en-US" sz="2000" baseline="0" dirty="0"/>
                        <a:t>, </a:t>
                      </a:r>
                      <a:r>
                        <a:rPr lang="en-US" sz="2000" baseline="0" dirty="0" err="1"/>
                        <a:t>kẻ</a:t>
                      </a:r>
                      <a:r>
                        <a:rPr lang="en-US" sz="2000" baseline="0" dirty="0"/>
                        <a:t> </a:t>
                      </a:r>
                      <a:r>
                        <a:rPr lang="en-US" sz="2000" baseline="0" dirty="0" err="1"/>
                        <a:t>góa</a:t>
                      </a:r>
                      <a:r>
                        <a:rPr lang="en-US" sz="2000" baseline="0" dirty="0"/>
                        <a:t> </a:t>
                      </a:r>
                      <a:r>
                        <a:rPr lang="en-US" sz="2000" baseline="0" dirty="0" err="1"/>
                        <a:t>bụa</a:t>
                      </a:r>
                      <a:r>
                        <a:rPr lang="en-US" sz="2000" baseline="0" dirty="0"/>
                        <a:t> </a:t>
                      </a:r>
                      <a:r>
                        <a:rPr lang="en-US" sz="2000" baseline="0" dirty="0" err="1"/>
                        <a:t>khốn</a:t>
                      </a:r>
                      <a:r>
                        <a:rPr lang="en-US" sz="2000" baseline="0" dirty="0"/>
                        <a:t> </a:t>
                      </a:r>
                      <a:r>
                        <a:rPr lang="en-US" sz="2000" baseline="0" dirty="0" err="1"/>
                        <a:t>cùng</a:t>
                      </a:r>
                      <a:r>
                        <a:rPr lang="en-US" sz="2000" baseline="0" dirty="0"/>
                        <a:t>.</a:t>
                      </a:r>
                    </a:p>
                    <a:p>
                      <a:pPr algn="just"/>
                      <a:r>
                        <a:rPr lang="en-US" sz="2000" baseline="0" dirty="0" err="1"/>
                        <a:t>Há</a:t>
                      </a:r>
                      <a:r>
                        <a:rPr lang="en-US" sz="2000" baseline="0" dirty="0"/>
                        <a:t> </a:t>
                      </a:r>
                      <a:r>
                        <a:rPr lang="en-US" sz="2000" baseline="0" dirty="0" err="1"/>
                        <a:t>miệng</a:t>
                      </a:r>
                      <a:r>
                        <a:rPr lang="en-US" sz="2000" baseline="0" dirty="0"/>
                        <a:t>, </a:t>
                      </a:r>
                      <a:r>
                        <a:rPr lang="en-US" sz="2000" baseline="0" dirty="0" err="1"/>
                        <a:t>nhe</a:t>
                      </a:r>
                      <a:r>
                        <a:rPr lang="en-US" sz="2000" baseline="0" dirty="0"/>
                        <a:t> </a:t>
                      </a:r>
                      <a:r>
                        <a:rPr lang="en-US" sz="2000" baseline="0" dirty="0" err="1"/>
                        <a:t>răng</a:t>
                      </a:r>
                      <a:r>
                        <a:rPr lang="en-US" sz="2000" baseline="0" dirty="0"/>
                        <a:t>, </a:t>
                      </a:r>
                      <a:r>
                        <a:rPr lang="en-US" sz="2000" baseline="0" dirty="0" err="1"/>
                        <a:t>máu</a:t>
                      </a:r>
                      <a:r>
                        <a:rPr lang="en-US" sz="2000" baseline="0" dirty="0"/>
                        <a:t> </a:t>
                      </a:r>
                      <a:r>
                        <a:rPr lang="en-US" sz="2000" baseline="0" dirty="0" err="1"/>
                        <a:t>mỡ</a:t>
                      </a:r>
                      <a:r>
                        <a:rPr lang="en-US" sz="2000" baseline="0" dirty="0"/>
                        <a:t> </a:t>
                      </a:r>
                      <a:r>
                        <a:rPr lang="en-US" sz="2000" baseline="0" dirty="0" err="1"/>
                        <a:t>không</a:t>
                      </a:r>
                      <a:r>
                        <a:rPr lang="en-US" sz="2000" baseline="0" dirty="0"/>
                        <a:t> </a:t>
                      </a:r>
                      <a:r>
                        <a:rPr lang="en-US" sz="2000" baseline="0" dirty="0" err="1"/>
                        <a:t>chán</a:t>
                      </a:r>
                      <a:r>
                        <a:rPr lang="en-US" sz="2000" baseline="0" dirty="0"/>
                        <a:t>.</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2"/>
                  </a:ext>
                </a:extLst>
              </a:tr>
              <a:tr h="898241">
                <a:tc>
                  <a:txBody>
                    <a:bodyPr/>
                    <a:lstStyle/>
                    <a:p>
                      <a:pPr algn="ctr"/>
                      <a:r>
                        <a:rPr lang="en-US" sz="2000" b="1" dirty="0">
                          <a:solidFill>
                            <a:schemeClr val="tx1"/>
                          </a:solidFill>
                        </a:rPr>
                        <a:t>3</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Luận</a:t>
                      </a:r>
                      <a:r>
                        <a:rPr lang="en-US" sz="2000" baseline="0" dirty="0"/>
                        <a:t> </a:t>
                      </a:r>
                      <a:r>
                        <a:rPr lang="en-US" sz="2000" baseline="0" dirty="0" err="1"/>
                        <a:t>điệu</a:t>
                      </a:r>
                      <a:r>
                        <a:rPr lang="en-US" sz="2000" baseline="0" dirty="0"/>
                        <a:t> </a:t>
                      </a:r>
                      <a:r>
                        <a:rPr lang="en-US" sz="2000" baseline="0" dirty="0" err="1"/>
                        <a:t>gian</a:t>
                      </a:r>
                      <a:r>
                        <a:rPr lang="en-US" sz="2000" baseline="0" dirty="0"/>
                        <a:t> </a:t>
                      </a:r>
                      <a:r>
                        <a:rPr lang="en-US" sz="2000" baseline="0" dirty="0" err="1"/>
                        <a:t>xảo</a:t>
                      </a:r>
                      <a:r>
                        <a:rPr lang="en-US" sz="2000" baseline="0" dirty="0"/>
                        <a:t>, </a:t>
                      </a:r>
                      <a:r>
                        <a:rPr lang="en-US" sz="2000" baseline="0" dirty="0" err="1"/>
                        <a:t>lừa</a:t>
                      </a:r>
                      <a:r>
                        <a:rPr lang="en-US" sz="2000" baseline="0" dirty="0"/>
                        <a:t> </a:t>
                      </a:r>
                      <a:r>
                        <a:rPr lang="en-US" sz="2000" baseline="0" dirty="0" err="1"/>
                        <a:t>lọc</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Dối</a:t>
                      </a:r>
                      <a:r>
                        <a:rPr lang="en-US" sz="2000" baseline="0" dirty="0"/>
                        <a:t> </a:t>
                      </a:r>
                      <a:r>
                        <a:rPr lang="en-US" sz="2000" baseline="0" dirty="0" err="1"/>
                        <a:t>trời</a:t>
                      </a:r>
                      <a:r>
                        <a:rPr lang="en-US" sz="2000" baseline="0" dirty="0"/>
                        <a:t>, </a:t>
                      </a:r>
                      <a:r>
                        <a:rPr lang="en-US" sz="2000" baseline="0" dirty="0" err="1"/>
                        <a:t>lừa</a:t>
                      </a:r>
                      <a:r>
                        <a:rPr lang="en-US" sz="2000" baseline="0" dirty="0"/>
                        <a:t> </a:t>
                      </a:r>
                      <a:r>
                        <a:rPr lang="en-US" sz="2000" baseline="0" dirty="0" err="1"/>
                        <a:t>dân</a:t>
                      </a:r>
                      <a:r>
                        <a:rPr lang="en-US" sz="2000" baseline="0" dirty="0"/>
                        <a:t> </a:t>
                      </a:r>
                      <a:r>
                        <a:rPr lang="en-US" sz="2000" baseline="0" dirty="0" err="1"/>
                        <a:t>đủ</a:t>
                      </a:r>
                      <a:r>
                        <a:rPr lang="en-US" sz="2000" baseline="0" dirty="0"/>
                        <a:t> </a:t>
                      </a:r>
                      <a:r>
                        <a:rPr lang="en-US" sz="2000" baseline="0" dirty="0" err="1"/>
                        <a:t>muôn</a:t>
                      </a:r>
                      <a:r>
                        <a:rPr lang="en-US" sz="2000" baseline="0" dirty="0"/>
                        <a:t> </a:t>
                      </a:r>
                      <a:r>
                        <a:rPr lang="en-US" sz="2000" baseline="0" dirty="0" err="1"/>
                        <a:t>nghìn</a:t>
                      </a:r>
                      <a:r>
                        <a:rPr lang="en-US" sz="2000" baseline="0" dirty="0"/>
                        <a:t> </a:t>
                      </a:r>
                      <a:r>
                        <a:rPr lang="en-US" sz="2000" baseline="0" dirty="0" err="1"/>
                        <a:t>kế</a:t>
                      </a:r>
                      <a:r>
                        <a:rPr lang="en-US" sz="2000" baseline="0" dirty="0"/>
                        <a:t>, </a:t>
                      </a:r>
                      <a:r>
                        <a:rPr lang="en-US" sz="2000" baseline="0" dirty="0" err="1"/>
                        <a:t>gây</a:t>
                      </a:r>
                      <a:r>
                        <a:rPr lang="en-US" sz="2000" baseline="0" dirty="0"/>
                        <a:t> </a:t>
                      </a:r>
                      <a:r>
                        <a:rPr lang="en-US" sz="2000" baseline="0" dirty="0" err="1"/>
                        <a:t>binh</a:t>
                      </a:r>
                      <a:r>
                        <a:rPr lang="en-US" sz="2000" baseline="0" dirty="0"/>
                        <a:t> </a:t>
                      </a:r>
                      <a:r>
                        <a:rPr lang="en-US" sz="2000" baseline="0" dirty="0" err="1"/>
                        <a:t>kết</a:t>
                      </a:r>
                      <a:r>
                        <a:rPr lang="en-US" sz="2000" baseline="0" dirty="0"/>
                        <a:t> </a:t>
                      </a:r>
                      <a:r>
                        <a:rPr lang="en-US" sz="2000" baseline="0" dirty="0" err="1"/>
                        <a:t>oán</a:t>
                      </a:r>
                      <a:r>
                        <a:rPr lang="en-US" sz="2000" baseline="0" dirty="0"/>
                        <a:t> </a:t>
                      </a:r>
                      <a:r>
                        <a:rPr lang="en-US" sz="2000" baseline="0" dirty="0" err="1"/>
                        <a:t>khắp</a:t>
                      </a:r>
                      <a:r>
                        <a:rPr lang="en-US" sz="2000" baseline="0" dirty="0"/>
                        <a:t> </a:t>
                      </a:r>
                      <a:r>
                        <a:rPr lang="en-US" sz="2000" baseline="0" dirty="0" err="1"/>
                        <a:t>muôn</a:t>
                      </a:r>
                      <a:r>
                        <a:rPr lang="en-US" sz="2000" baseline="0" dirty="0"/>
                        <a:t> </a:t>
                      </a:r>
                      <a:r>
                        <a:rPr lang="en-US" sz="2000" baseline="0" dirty="0" err="1"/>
                        <a:t>nơi</a:t>
                      </a:r>
                      <a:r>
                        <a:rPr lang="en-US" sz="2000" baseline="0" dirty="0"/>
                        <a:t>.</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3"/>
                  </a:ext>
                </a:extLst>
              </a:tr>
              <a:tr h="520409">
                <a:tc>
                  <a:txBody>
                    <a:bodyPr/>
                    <a:lstStyle/>
                    <a:p>
                      <a:pPr algn="ctr"/>
                      <a:r>
                        <a:rPr lang="en-US" sz="2000" b="1" dirty="0">
                          <a:solidFill>
                            <a:schemeClr val="tx1"/>
                          </a:solidFill>
                        </a:rPr>
                        <a:t>4</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Bại</a:t>
                      </a:r>
                      <a:r>
                        <a:rPr lang="en-US" sz="2000" baseline="0" dirty="0"/>
                        <a:t> </a:t>
                      </a:r>
                      <a:r>
                        <a:rPr lang="en-US" sz="2000" baseline="0" dirty="0" err="1"/>
                        <a:t>hoại</a:t>
                      </a:r>
                      <a:r>
                        <a:rPr lang="en-US" sz="2000" baseline="0" dirty="0"/>
                        <a:t> </a:t>
                      </a:r>
                      <a:r>
                        <a:rPr lang="en-US" sz="2000" baseline="0" dirty="0" err="1"/>
                        <a:t>đạo</a:t>
                      </a:r>
                      <a:r>
                        <a:rPr lang="en-US" sz="2000" baseline="0" dirty="0"/>
                        <a:t> </a:t>
                      </a:r>
                      <a:r>
                        <a:rPr lang="en-US" sz="2000" baseline="0" dirty="0" err="1"/>
                        <a:t>đức</a:t>
                      </a:r>
                      <a:r>
                        <a:rPr lang="en-US" sz="2000" baseline="0" dirty="0"/>
                        <a:t>, </a:t>
                      </a:r>
                      <a:r>
                        <a:rPr lang="en-US" sz="2000" baseline="0" dirty="0" err="1"/>
                        <a:t>lễ</a:t>
                      </a:r>
                      <a:r>
                        <a:rPr lang="en-US" sz="2000" baseline="0" dirty="0"/>
                        <a:t> </a:t>
                      </a:r>
                      <a:r>
                        <a:rPr lang="en-US" sz="2000" baseline="0" dirty="0" err="1"/>
                        <a:t>nghĩa</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Bại</a:t>
                      </a:r>
                      <a:r>
                        <a:rPr lang="en-US" sz="2000" baseline="0" dirty="0"/>
                        <a:t> </a:t>
                      </a:r>
                      <a:r>
                        <a:rPr lang="en-US" sz="2000" baseline="0" dirty="0" err="1"/>
                        <a:t>nhân</a:t>
                      </a:r>
                      <a:r>
                        <a:rPr lang="en-US" sz="2000" baseline="0" dirty="0"/>
                        <a:t> </a:t>
                      </a:r>
                      <a:r>
                        <a:rPr lang="en-US" sz="2000" baseline="0" dirty="0" err="1"/>
                        <a:t>nghĩa</a:t>
                      </a:r>
                      <a:r>
                        <a:rPr lang="en-US" sz="2000" baseline="0" dirty="0"/>
                        <a:t> </a:t>
                      </a:r>
                      <a:r>
                        <a:rPr lang="en-US" sz="2000" baseline="0" dirty="0" err="1"/>
                        <a:t>nát</a:t>
                      </a:r>
                      <a:r>
                        <a:rPr lang="en-US" sz="2000" baseline="0" dirty="0"/>
                        <a:t> </a:t>
                      </a:r>
                      <a:r>
                        <a:rPr lang="en-US" sz="2000" baseline="0" dirty="0" err="1"/>
                        <a:t>cả</a:t>
                      </a:r>
                      <a:r>
                        <a:rPr lang="en-US" sz="2000" baseline="0" dirty="0"/>
                        <a:t> </a:t>
                      </a:r>
                      <a:r>
                        <a:rPr lang="en-US" sz="2000" baseline="0" dirty="0" err="1"/>
                        <a:t>đất</a:t>
                      </a:r>
                      <a:r>
                        <a:rPr lang="en-US" sz="2000" baseline="0" dirty="0"/>
                        <a:t> </a:t>
                      </a:r>
                      <a:r>
                        <a:rPr lang="en-US" sz="2000" baseline="0" dirty="0" err="1"/>
                        <a:t>trời</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4"/>
                  </a:ext>
                </a:extLst>
              </a:tr>
              <a:tr h="520409">
                <a:tc>
                  <a:txBody>
                    <a:bodyPr/>
                    <a:lstStyle/>
                    <a:p>
                      <a:pPr algn="ctr"/>
                      <a:r>
                        <a:rPr lang="en-US" sz="2000" b="1" dirty="0">
                          <a:solidFill>
                            <a:schemeClr val="tx1"/>
                          </a:solidFill>
                        </a:rPr>
                        <a:t>5</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Thuế</a:t>
                      </a:r>
                      <a:r>
                        <a:rPr lang="en-US" sz="2000" baseline="0" dirty="0"/>
                        <a:t> </a:t>
                      </a:r>
                      <a:r>
                        <a:rPr lang="en-US" sz="2000" baseline="0" dirty="0" err="1"/>
                        <a:t>khóa</a:t>
                      </a:r>
                      <a:r>
                        <a:rPr lang="en-US" sz="2000" baseline="0" dirty="0"/>
                        <a:t> </a:t>
                      </a:r>
                      <a:r>
                        <a:rPr lang="en-US" sz="2000" baseline="0" dirty="0" err="1"/>
                        <a:t>nặng</a:t>
                      </a:r>
                      <a:r>
                        <a:rPr lang="en-US" sz="2000" baseline="0" dirty="0"/>
                        <a:t> </a:t>
                      </a:r>
                      <a:r>
                        <a:rPr lang="en-US" sz="2000" baseline="0" dirty="0" err="1"/>
                        <a:t>nề</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Nặng</a:t>
                      </a:r>
                      <a:r>
                        <a:rPr lang="en-US" sz="2000" baseline="0" dirty="0"/>
                        <a:t> </a:t>
                      </a:r>
                      <a:r>
                        <a:rPr lang="en-US" sz="2000" baseline="0" dirty="0" err="1"/>
                        <a:t>thuế</a:t>
                      </a:r>
                      <a:r>
                        <a:rPr lang="en-US" sz="2000" baseline="0" dirty="0"/>
                        <a:t> </a:t>
                      </a:r>
                      <a:r>
                        <a:rPr lang="en-US" sz="2000" baseline="0" dirty="0" err="1"/>
                        <a:t>khóa</a:t>
                      </a:r>
                      <a:r>
                        <a:rPr lang="en-US" sz="2000" baseline="0" dirty="0"/>
                        <a:t> </a:t>
                      </a:r>
                      <a:r>
                        <a:rPr lang="en-US" sz="2000" baseline="0" dirty="0" err="1"/>
                        <a:t>sạch</a:t>
                      </a:r>
                      <a:r>
                        <a:rPr lang="en-US" sz="2000" baseline="0" dirty="0"/>
                        <a:t> </a:t>
                      </a:r>
                      <a:r>
                        <a:rPr lang="en-US" sz="2000" baseline="0" dirty="0" err="1"/>
                        <a:t>không</a:t>
                      </a:r>
                      <a:r>
                        <a:rPr lang="en-US" sz="2000" baseline="0" dirty="0"/>
                        <a:t> </a:t>
                      </a:r>
                      <a:r>
                        <a:rPr lang="en-US" sz="2000" baseline="0" dirty="0" err="1"/>
                        <a:t>đầm</a:t>
                      </a:r>
                      <a:r>
                        <a:rPr lang="en-US" sz="2000" baseline="0" dirty="0"/>
                        <a:t> </a:t>
                      </a:r>
                      <a:r>
                        <a:rPr lang="en-US" sz="2000" baseline="0" dirty="0" err="1"/>
                        <a:t>núi</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5"/>
                  </a:ext>
                </a:extLst>
              </a:tr>
              <a:tr h="898241">
                <a:tc>
                  <a:txBody>
                    <a:bodyPr/>
                    <a:lstStyle/>
                    <a:p>
                      <a:pPr algn="ctr"/>
                      <a:r>
                        <a:rPr lang="en-US" sz="2000" b="1" dirty="0">
                          <a:solidFill>
                            <a:schemeClr val="tx1"/>
                          </a:solidFill>
                        </a:rPr>
                        <a:t>6</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Vơ</a:t>
                      </a:r>
                      <a:r>
                        <a:rPr lang="en-US" sz="2000" baseline="0" dirty="0"/>
                        <a:t> </a:t>
                      </a:r>
                      <a:r>
                        <a:rPr lang="en-US" sz="2000" baseline="0" dirty="0" err="1"/>
                        <a:t>vét</a:t>
                      </a:r>
                      <a:r>
                        <a:rPr lang="en-US" sz="2000" baseline="0" dirty="0"/>
                        <a:t> </a:t>
                      </a:r>
                      <a:r>
                        <a:rPr lang="en-US" sz="2000" baseline="0" dirty="0" err="1"/>
                        <a:t>sản</a:t>
                      </a:r>
                      <a:r>
                        <a:rPr lang="en-US" sz="2000" baseline="0" dirty="0"/>
                        <a:t> </a:t>
                      </a:r>
                      <a:r>
                        <a:rPr lang="en-US" sz="2000" baseline="0" dirty="0" err="1"/>
                        <a:t>vật</a:t>
                      </a:r>
                      <a:r>
                        <a:rPr lang="en-US" sz="2000" baseline="0" dirty="0"/>
                        <a:t>, </a:t>
                      </a:r>
                      <a:r>
                        <a:rPr lang="en-US" sz="2000" baseline="0" dirty="0" err="1"/>
                        <a:t>tài</a:t>
                      </a:r>
                      <a:r>
                        <a:rPr lang="en-US" sz="2000" baseline="0" dirty="0"/>
                        <a:t> </a:t>
                      </a:r>
                      <a:r>
                        <a:rPr lang="en-US" sz="2000" baseline="0" dirty="0" err="1"/>
                        <a:t>nguyên</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Bị</a:t>
                      </a:r>
                      <a:r>
                        <a:rPr lang="en-US" sz="2000" dirty="0"/>
                        <a:t> </a:t>
                      </a:r>
                      <a:r>
                        <a:rPr lang="en-US" sz="2000" dirty="0" err="1"/>
                        <a:t>ép</a:t>
                      </a:r>
                      <a:r>
                        <a:rPr lang="en-US" sz="2000" baseline="0" dirty="0"/>
                        <a:t> </a:t>
                      </a:r>
                      <a:r>
                        <a:rPr lang="en-US" sz="2000" baseline="0" dirty="0" err="1"/>
                        <a:t>mò</a:t>
                      </a:r>
                      <a:r>
                        <a:rPr lang="en-US" sz="2000" baseline="0" dirty="0"/>
                        <a:t> </a:t>
                      </a:r>
                      <a:r>
                        <a:rPr lang="en-US" sz="2000" baseline="0" dirty="0" err="1"/>
                        <a:t>ngọc</a:t>
                      </a:r>
                      <a:r>
                        <a:rPr lang="en-US" sz="2000" baseline="0" dirty="0"/>
                        <a:t>, </a:t>
                      </a:r>
                      <a:r>
                        <a:rPr lang="en-US" sz="2000" baseline="0" dirty="0" err="1"/>
                        <a:t>đãi</a:t>
                      </a:r>
                      <a:r>
                        <a:rPr lang="en-US" sz="2000" baseline="0" dirty="0"/>
                        <a:t> </a:t>
                      </a:r>
                      <a:r>
                        <a:rPr lang="en-US" sz="2000" baseline="0" dirty="0" err="1"/>
                        <a:t>cát</a:t>
                      </a:r>
                      <a:r>
                        <a:rPr lang="en-US" sz="2000" baseline="0" dirty="0"/>
                        <a:t> </a:t>
                      </a:r>
                      <a:r>
                        <a:rPr lang="en-US" sz="2000" baseline="0" dirty="0" err="1"/>
                        <a:t>tìm</a:t>
                      </a:r>
                      <a:r>
                        <a:rPr lang="en-US" sz="2000" baseline="0" dirty="0"/>
                        <a:t> </a:t>
                      </a:r>
                      <a:r>
                        <a:rPr lang="en-US" sz="2000" baseline="0" dirty="0" err="1"/>
                        <a:t>vàng</a:t>
                      </a:r>
                      <a:endParaRPr lang="en-US" sz="2000" baseline="0" dirty="0"/>
                    </a:p>
                    <a:p>
                      <a:pPr algn="just"/>
                      <a:r>
                        <a:rPr lang="en-US" sz="2000" baseline="0" dirty="0" err="1"/>
                        <a:t>Vét</a:t>
                      </a:r>
                      <a:r>
                        <a:rPr lang="en-US" sz="2000" baseline="0" dirty="0"/>
                        <a:t> </a:t>
                      </a:r>
                      <a:r>
                        <a:rPr lang="en-US" sz="2000" baseline="0" dirty="0" err="1"/>
                        <a:t>sản</a:t>
                      </a:r>
                      <a:r>
                        <a:rPr lang="en-US" sz="2000" baseline="0" dirty="0"/>
                        <a:t> </a:t>
                      </a:r>
                      <a:r>
                        <a:rPr lang="en-US" sz="2000" baseline="0" dirty="0" err="1"/>
                        <a:t>vật</a:t>
                      </a:r>
                      <a:r>
                        <a:rPr lang="en-US" sz="2000" baseline="0" dirty="0"/>
                        <a:t>, </a:t>
                      </a:r>
                      <a:r>
                        <a:rPr lang="en-US" sz="2000" baseline="0" dirty="0" err="1"/>
                        <a:t>bắt</a:t>
                      </a:r>
                      <a:r>
                        <a:rPr lang="en-US" sz="2000" baseline="0" dirty="0"/>
                        <a:t> </a:t>
                      </a:r>
                      <a:r>
                        <a:rPr lang="en-US" sz="2000" baseline="0" dirty="0" err="1"/>
                        <a:t>chim</a:t>
                      </a:r>
                      <a:r>
                        <a:rPr lang="en-US" sz="2000" baseline="0" dirty="0"/>
                        <a:t> </a:t>
                      </a:r>
                      <a:r>
                        <a:rPr lang="en-US" sz="2000" baseline="0" dirty="0" err="1"/>
                        <a:t>trả</a:t>
                      </a:r>
                      <a:r>
                        <a:rPr lang="en-US" sz="2000" baseline="0" dirty="0"/>
                        <a:t>…</a:t>
                      </a:r>
                      <a:r>
                        <a:rPr lang="en-US" sz="2000" baseline="0" dirty="0" err="1"/>
                        <a:t>bắt</a:t>
                      </a:r>
                      <a:r>
                        <a:rPr lang="en-US" sz="2000" baseline="0" dirty="0"/>
                        <a:t> </a:t>
                      </a:r>
                      <a:r>
                        <a:rPr lang="en-US" sz="2000" baseline="0" dirty="0" err="1"/>
                        <a:t>người</a:t>
                      </a:r>
                      <a:r>
                        <a:rPr lang="en-US" sz="2000" baseline="0" dirty="0"/>
                        <a:t> </a:t>
                      </a:r>
                      <a:r>
                        <a:rPr lang="en-US" sz="2000" baseline="0" dirty="0" err="1"/>
                        <a:t>tài</a:t>
                      </a:r>
                      <a:r>
                        <a:rPr lang="en-US" sz="2000" baseline="0" dirty="0"/>
                        <a:t> </a:t>
                      </a:r>
                      <a:r>
                        <a:rPr lang="en-US" sz="2000" baseline="0" dirty="0" err="1"/>
                        <a:t>đem</a:t>
                      </a:r>
                      <a:r>
                        <a:rPr lang="en-US" sz="2000" baseline="0" dirty="0"/>
                        <a:t> </a:t>
                      </a:r>
                      <a:r>
                        <a:rPr lang="en-US" sz="2000" baseline="0" dirty="0" err="1"/>
                        <a:t>về</a:t>
                      </a:r>
                      <a:r>
                        <a:rPr lang="en-US" sz="2000" baseline="0" dirty="0"/>
                        <a:t> </a:t>
                      </a:r>
                      <a:r>
                        <a:rPr lang="en-US" sz="2000" baseline="0" dirty="0" err="1"/>
                        <a:t>TQ</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6"/>
                  </a:ext>
                </a:extLst>
              </a:tr>
              <a:tr h="520409">
                <a:tc>
                  <a:txBody>
                    <a:bodyPr/>
                    <a:lstStyle/>
                    <a:p>
                      <a:pPr algn="ctr"/>
                      <a:r>
                        <a:rPr lang="en-US" sz="2000" b="1" dirty="0">
                          <a:solidFill>
                            <a:schemeClr val="tx1"/>
                          </a:solidFill>
                        </a:rPr>
                        <a:t>7</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Hủy</a:t>
                      </a:r>
                      <a:r>
                        <a:rPr lang="en-US" sz="2000" baseline="0" dirty="0"/>
                        <a:t> </a:t>
                      </a:r>
                      <a:r>
                        <a:rPr lang="en-US" sz="2000" baseline="0" dirty="0" err="1"/>
                        <a:t>hoại</a:t>
                      </a:r>
                      <a:r>
                        <a:rPr lang="en-US" sz="2000" baseline="0" dirty="0"/>
                        <a:t> </a:t>
                      </a:r>
                      <a:r>
                        <a:rPr lang="en-US" sz="2000" baseline="0" dirty="0" err="1"/>
                        <a:t>môi</a:t>
                      </a:r>
                      <a:r>
                        <a:rPr lang="en-US" sz="2000" baseline="0" dirty="0"/>
                        <a:t> </a:t>
                      </a:r>
                      <a:r>
                        <a:rPr lang="en-US" sz="2000" baseline="0" dirty="0" err="1"/>
                        <a:t>trường</a:t>
                      </a:r>
                      <a:r>
                        <a:rPr lang="en-US" sz="2000" baseline="0" dirty="0"/>
                        <a:t>, </a:t>
                      </a:r>
                      <a:r>
                        <a:rPr lang="en-US" sz="2000" baseline="0" dirty="0" err="1"/>
                        <a:t>cuộc</a:t>
                      </a:r>
                      <a:r>
                        <a:rPr lang="en-US" sz="2000" baseline="0" dirty="0"/>
                        <a:t> </a:t>
                      </a:r>
                      <a:r>
                        <a:rPr lang="en-US" sz="2000" baseline="0" dirty="0" err="1"/>
                        <a:t>sống</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Tàn</a:t>
                      </a:r>
                      <a:r>
                        <a:rPr lang="en-US" sz="2000" baseline="0" dirty="0"/>
                        <a:t> </a:t>
                      </a:r>
                      <a:r>
                        <a:rPr lang="en-US" sz="2000" baseline="0" dirty="0" err="1"/>
                        <a:t>hại</a:t>
                      </a:r>
                      <a:r>
                        <a:rPr lang="en-US" sz="2000" baseline="0" dirty="0"/>
                        <a:t> </a:t>
                      </a:r>
                      <a:r>
                        <a:rPr lang="en-US" sz="2000" baseline="0" dirty="0" err="1"/>
                        <a:t>cả</a:t>
                      </a:r>
                      <a:r>
                        <a:rPr lang="en-US" sz="2000" baseline="0" dirty="0"/>
                        <a:t> </a:t>
                      </a:r>
                      <a:r>
                        <a:rPr lang="en-US" sz="2000" baseline="0" dirty="0" err="1"/>
                        <a:t>giống</a:t>
                      </a:r>
                      <a:r>
                        <a:rPr lang="en-US" sz="2000" baseline="0" dirty="0"/>
                        <a:t> </a:t>
                      </a:r>
                      <a:r>
                        <a:rPr lang="en-US" sz="2000" baseline="0" dirty="0" err="1"/>
                        <a:t>côn</a:t>
                      </a:r>
                      <a:r>
                        <a:rPr lang="en-US" sz="2000" baseline="0" dirty="0"/>
                        <a:t> </a:t>
                      </a:r>
                      <a:r>
                        <a:rPr lang="en-US" sz="2000" baseline="0" dirty="0" err="1"/>
                        <a:t>trùng</a:t>
                      </a:r>
                      <a:r>
                        <a:rPr lang="en-US" sz="2000" baseline="0" dirty="0"/>
                        <a:t> </a:t>
                      </a:r>
                      <a:r>
                        <a:rPr lang="en-US" sz="2000" baseline="0" dirty="0" err="1"/>
                        <a:t>cây</a:t>
                      </a:r>
                      <a:r>
                        <a:rPr lang="en-US" sz="2000" baseline="0" dirty="0"/>
                        <a:t> </a:t>
                      </a:r>
                      <a:r>
                        <a:rPr lang="en-US" sz="2000" baseline="0" dirty="0" err="1"/>
                        <a:t>cỏ</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7"/>
                  </a:ext>
                </a:extLst>
              </a:tr>
              <a:tr h="520409">
                <a:tc>
                  <a:txBody>
                    <a:bodyPr/>
                    <a:lstStyle/>
                    <a:p>
                      <a:pPr algn="ctr"/>
                      <a:r>
                        <a:rPr lang="en-US" sz="2000" b="1" dirty="0">
                          <a:solidFill>
                            <a:schemeClr val="tx1"/>
                          </a:solidFill>
                        </a:rPr>
                        <a:t>8</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Phu</a:t>
                      </a:r>
                      <a:r>
                        <a:rPr lang="en-US" sz="2000" dirty="0"/>
                        <a:t> </a:t>
                      </a:r>
                      <a:r>
                        <a:rPr lang="en-US" sz="2000" dirty="0" err="1"/>
                        <a:t>phen</a:t>
                      </a:r>
                      <a:r>
                        <a:rPr lang="en-US" sz="2000" dirty="0"/>
                        <a:t>, </a:t>
                      </a:r>
                      <a:r>
                        <a:rPr lang="en-US" sz="2000" dirty="0" err="1"/>
                        <a:t>tạp</a:t>
                      </a:r>
                      <a:r>
                        <a:rPr lang="en-US" sz="2000" baseline="0" dirty="0"/>
                        <a:t> </a:t>
                      </a:r>
                      <a:r>
                        <a:rPr lang="en-US" sz="2000" baseline="0" dirty="0" err="1"/>
                        <a:t>dịch</a:t>
                      </a:r>
                      <a:r>
                        <a:rPr lang="en-US" sz="2000" baseline="0" dirty="0"/>
                        <a:t> </a:t>
                      </a:r>
                      <a:r>
                        <a:rPr lang="en-US" sz="2000" baseline="0" dirty="0" err="1"/>
                        <a:t>nặng</a:t>
                      </a:r>
                      <a:r>
                        <a:rPr lang="en-US" sz="2000" baseline="0" dirty="0"/>
                        <a:t> </a:t>
                      </a:r>
                      <a:r>
                        <a:rPr lang="en-US" sz="2000" baseline="0" dirty="0" err="1"/>
                        <a:t>nề</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Phu</a:t>
                      </a:r>
                      <a:r>
                        <a:rPr lang="en-US" sz="2000" dirty="0"/>
                        <a:t> </a:t>
                      </a:r>
                      <a:r>
                        <a:rPr lang="en-US" sz="2000" dirty="0" err="1"/>
                        <a:t>phen</a:t>
                      </a:r>
                      <a:r>
                        <a:rPr lang="en-US" sz="2000" dirty="0"/>
                        <a:t> </a:t>
                      </a:r>
                      <a:r>
                        <a:rPr lang="en-US" sz="2000" dirty="0" err="1"/>
                        <a:t>nặng</a:t>
                      </a:r>
                      <a:r>
                        <a:rPr lang="en-US" sz="2000" baseline="0" dirty="0"/>
                        <a:t> </a:t>
                      </a:r>
                      <a:r>
                        <a:rPr lang="en-US" sz="2000" baseline="0" dirty="0" err="1"/>
                        <a:t>nề</a:t>
                      </a:r>
                      <a:r>
                        <a:rPr lang="en-US" sz="2000" baseline="0" dirty="0"/>
                        <a:t> </a:t>
                      </a:r>
                      <a:r>
                        <a:rPr lang="en-US" sz="2000" baseline="0" dirty="0" err="1"/>
                        <a:t>nhiều</a:t>
                      </a:r>
                      <a:r>
                        <a:rPr lang="en-US" sz="2000" baseline="0" dirty="0"/>
                        <a:t> </a:t>
                      </a:r>
                      <a:r>
                        <a:rPr lang="en-US" sz="2000" baseline="0" dirty="0" err="1"/>
                        <a:t>vô</a:t>
                      </a:r>
                      <a:r>
                        <a:rPr lang="en-US" sz="2000" baseline="0" dirty="0"/>
                        <a:t> </a:t>
                      </a:r>
                      <a:r>
                        <a:rPr lang="en-US" sz="2000" baseline="0" dirty="0" err="1"/>
                        <a:t>kể</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8"/>
                  </a:ext>
                </a:extLst>
              </a:tr>
              <a:tr h="520409">
                <a:tc>
                  <a:txBody>
                    <a:bodyPr/>
                    <a:lstStyle/>
                    <a:p>
                      <a:pPr algn="ctr"/>
                      <a:r>
                        <a:rPr lang="en-US" sz="2000" b="1" dirty="0">
                          <a:solidFill>
                            <a:schemeClr val="tx1"/>
                          </a:solidFill>
                        </a:rPr>
                        <a:t>9</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Xây</a:t>
                      </a:r>
                      <a:r>
                        <a:rPr lang="en-US" sz="2000" baseline="0" dirty="0"/>
                        <a:t> </a:t>
                      </a:r>
                      <a:r>
                        <a:rPr lang="en-US" sz="2000" baseline="0" dirty="0" err="1"/>
                        <a:t>dựng</a:t>
                      </a:r>
                      <a:r>
                        <a:rPr lang="en-US" sz="2000" baseline="0" dirty="0"/>
                        <a:t> </a:t>
                      </a:r>
                      <a:r>
                        <a:rPr lang="en-US" sz="2000" baseline="0" dirty="0" err="1"/>
                        <a:t>cung</a:t>
                      </a:r>
                      <a:r>
                        <a:rPr lang="en-US" sz="2000" baseline="0" dirty="0"/>
                        <a:t> </a:t>
                      </a:r>
                      <a:r>
                        <a:rPr lang="en-US" sz="2000" baseline="0" dirty="0" err="1"/>
                        <a:t>điện</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err="1"/>
                        <a:t>Xây</a:t>
                      </a:r>
                      <a:r>
                        <a:rPr lang="en-US" sz="2000" baseline="0" dirty="0"/>
                        <a:t> </a:t>
                      </a:r>
                      <a:r>
                        <a:rPr lang="en-US" sz="2000" baseline="0" dirty="0" err="1"/>
                        <a:t>nhà</a:t>
                      </a:r>
                      <a:r>
                        <a:rPr lang="en-US" sz="2000" baseline="0" dirty="0"/>
                        <a:t>, </a:t>
                      </a:r>
                      <a:r>
                        <a:rPr lang="en-US" sz="2000" baseline="0" dirty="0" err="1"/>
                        <a:t>đắp</a:t>
                      </a:r>
                      <a:r>
                        <a:rPr lang="en-US" sz="2000" baseline="0" dirty="0"/>
                        <a:t> </a:t>
                      </a:r>
                      <a:r>
                        <a:rPr lang="en-US" sz="2000" baseline="0" dirty="0" err="1"/>
                        <a:t>đất</a:t>
                      </a:r>
                      <a:r>
                        <a:rPr lang="en-US" sz="2000" baseline="0" dirty="0"/>
                        <a:t> </a:t>
                      </a:r>
                      <a:r>
                        <a:rPr lang="en-US" sz="2000" baseline="0" dirty="0" err="1"/>
                        <a:t>bằng</a:t>
                      </a:r>
                      <a:r>
                        <a:rPr lang="en-US" sz="2000" baseline="0" dirty="0"/>
                        <a:t> </a:t>
                      </a:r>
                      <a:r>
                        <a:rPr lang="en-US" sz="2000" baseline="0" dirty="0" err="1"/>
                        <a:t>sức</a:t>
                      </a:r>
                      <a:r>
                        <a:rPr lang="en-US" sz="2000" baseline="0" dirty="0"/>
                        <a:t> </a:t>
                      </a:r>
                      <a:r>
                        <a:rPr lang="en-US" sz="2000" baseline="0" dirty="0" err="1"/>
                        <a:t>dân</a:t>
                      </a:r>
                      <a:r>
                        <a:rPr lang="en-US" sz="2000" baseline="0" dirty="0"/>
                        <a:t> </a:t>
                      </a:r>
                      <a:r>
                        <a:rPr lang="en-US" sz="2000" baseline="0" dirty="0" err="1"/>
                        <a:t>nhiều</a:t>
                      </a:r>
                      <a:r>
                        <a:rPr lang="en-US" sz="2000" baseline="0" dirty="0"/>
                        <a:t> </a:t>
                      </a:r>
                      <a:r>
                        <a:rPr lang="en-US" sz="2000" baseline="0" dirty="0" err="1"/>
                        <a:t>vô</a:t>
                      </a:r>
                      <a:r>
                        <a:rPr lang="en-US" sz="2000" baseline="0" dirty="0"/>
                        <a:t> </a:t>
                      </a:r>
                      <a:r>
                        <a:rPr lang="en-US" sz="2000" baseline="0" dirty="0" err="1"/>
                        <a:t>kể</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09"/>
                  </a:ext>
                </a:extLst>
              </a:tr>
              <a:tr h="520409">
                <a:tc>
                  <a:txBody>
                    <a:bodyPr/>
                    <a:lstStyle/>
                    <a:p>
                      <a:pPr algn="ctr"/>
                      <a:r>
                        <a:rPr lang="en-US" sz="2000" b="1" dirty="0">
                          <a:solidFill>
                            <a:schemeClr val="tx1"/>
                          </a:solidFill>
                        </a:rPr>
                        <a:t>10</a:t>
                      </a:r>
                      <a:endParaRPr lang="en-US" sz="20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ctr"/>
                      <a:r>
                        <a:rPr lang="en-US" sz="2000" dirty="0" err="1"/>
                        <a:t>Tận</a:t>
                      </a:r>
                      <a:r>
                        <a:rPr lang="en-US" sz="2000" baseline="0" dirty="0"/>
                        <a:t> </a:t>
                      </a:r>
                      <a:r>
                        <a:rPr lang="en-US" sz="2000" baseline="0" dirty="0" err="1"/>
                        <a:t>diệt</a:t>
                      </a:r>
                      <a:r>
                        <a:rPr lang="en-US" sz="2000" baseline="0" dirty="0"/>
                        <a:t> </a:t>
                      </a:r>
                      <a:r>
                        <a:rPr lang="en-US" sz="2000" baseline="0" dirty="0" err="1"/>
                        <a:t>ngành</a:t>
                      </a:r>
                      <a:r>
                        <a:rPr lang="en-US" sz="2000" baseline="0" dirty="0"/>
                        <a:t> </a:t>
                      </a:r>
                      <a:r>
                        <a:rPr lang="en-US" sz="2000" baseline="0" dirty="0" err="1"/>
                        <a:t>nghề</a:t>
                      </a:r>
                      <a:r>
                        <a:rPr lang="en-US" sz="2000" baseline="0" dirty="0"/>
                        <a:t> </a:t>
                      </a:r>
                      <a:r>
                        <a:rPr lang="en-US" sz="2000" baseline="0" dirty="0" err="1"/>
                        <a:t>truyền</a:t>
                      </a:r>
                      <a:r>
                        <a:rPr lang="en-US" sz="2000" baseline="0" dirty="0"/>
                        <a:t> </a:t>
                      </a:r>
                      <a:r>
                        <a:rPr lang="en-US" sz="2000" baseline="0" dirty="0" err="1"/>
                        <a:t>thống</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tc>
                  <a:txBody>
                    <a:bodyPr/>
                    <a:lstStyle/>
                    <a:p>
                      <a:pPr algn="just"/>
                      <a:r>
                        <a:rPr lang="en-US" sz="2000" dirty="0"/>
                        <a:t>Tan </a:t>
                      </a:r>
                      <a:r>
                        <a:rPr lang="en-US" sz="2000" dirty="0" err="1"/>
                        <a:t>tác</a:t>
                      </a:r>
                      <a:r>
                        <a:rPr lang="en-US" sz="2000" baseline="0" dirty="0"/>
                        <a:t> </a:t>
                      </a:r>
                      <a:r>
                        <a:rPr lang="en-US" sz="2000" baseline="0" dirty="0" err="1"/>
                        <a:t>cả</a:t>
                      </a:r>
                      <a:r>
                        <a:rPr lang="en-US" sz="2000" baseline="0" dirty="0"/>
                        <a:t> </a:t>
                      </a:r>
                      <a:r>
                        <a:rPr lang="en-US" sz="2000" baseline="0" dirty="0" err="1"/>
                        <a:t>nghề</a:t>
                      </a:r>
                      <a:r>
                        <a:rPr lang="en-US" sz="2000" baseline="0" dirty="0"/>
                        <a:t> </a:t>
                      </a:r>
                      <a:r>
                        <a:rPr lang="en-US" sz="2000" baseline="0" dirty="0" err="1"/>
                        <a:t>canh</a:t>
                      </a:r>
                      <a:r>
                        <a:rPr lang="en-US" sz="2000" baseline="0" dirty="0"/>
                        <a:t> </a:t>
                      </a:r>
                      <a:r>
                        <a:rPr lang="en-US" sz="2000" baseline="0" dirty="0" err="1"/>
                        <a:t>cửi</a:t>
                      </a:r>
                      <a:endParaRPr lang="en-US" sz="2000" dirty="0">
                        <a:latin typeface="Times New Roman" panose="02020603050405020304" pitchFamily="18" charset="0"/>
                        <a:cs typeface="Times New Roman" panose="02020603050405020304" pitchFamily="18" charset="0"/>
                      </a:endParaRPr>
                    </a:p>
                  </a:txBody>
                  <a:tcPr marL="121920" marR="121920" marT="60960" marB="6096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2"/>
        <p:cNvGrpSpPr/>
        <p:nvPr/>
      </p:nvGrpSpPr>
      <p:grpSpPr>
        <a:xfrm>
          <a:off x="0" y="0"/>
          <a:ext cx="0" cy="0"/>
          <a:chOff x="0" y="0"/>
          <a:chExt cx="0" cy="0"/>
        </a:xfrm>
      </p:grpSpPr>
      <p:sp>
        <p:nvSpPr>
          <p:cNvPr id="353" name="Google Shape;353;p3"/>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a:solidFill>
                  <a:schemeClr val="lt1"/>
                </a:solidFill>
                <a:latin typeface="Times New Roman"/>
                <a:ea typeface="Times New Roman"/>
                <a:cs typeface="Times New Roman"/>
                <a:sym typeface="Times New Roman"/>
              </a:rPr>
              <a:t>Câu hỏi 1: Tác giả nào lấy tên hiệu là Ức Trai?</a:t>
            </a:r>
            <a:endParaRPr/>
          </a:p>
        </p:txBody>
      </p:sp>
      <p:sp>
        <p:nvSpPr>
          <p:cNvPr id="354" name="Google Shape;354;p3"/>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6000" b="1" i="1" u="none" strike="noStrike" cap="none">
                <a:solidFill>
                  <a:srgbClr val="FF0000"/>
                </a:solidFill>
                <a:latin typeface="Times New Roman"/>
                <a:ea typeface="Times New Roman"/>
                <a:cs typeface="Times New Roman"/>
                <a:sym typeface="Times New Roman"/>
              </a:rPr>
              <a:t>Nguyễn Trãi</a:t>
            </a:r>
            <a:endParaRPr sz="6000" b="1" i="1" u="none" strike="noStrike" cap="none">
              <a:solidFill>
                <a:srgbClr val="FF0000"/>
              </a:solidFill>
              <a:latin typeface="Times New Roman"/>
              <a:ea typeface="Times New Roman"/>
              <a:cs typeface="Times New Roman"/>
              <a:sym typeface="Times New Roman"/>
            </a:endParaRPr>
          </a:p>
        </p:txBody>
      </p:sp>
      <p:pic>
        <p:nvPicPr>
          <p:cNvPr id="355" name="Google Shape;355;p3">
            <a:hlinkClick r:id="rId4" action="ppaction://hlinksldjump"/>
          </p:cNvPr>
          <p:cNvPicPr preferRelativeResize="0"/>
          <p:nvPr/>
        </p:nvPicPr>
        <p:blipFill rotWithShape="1">
          <a:blip r:embed="rId5">
            <a:alphaModFix/>
          </a:blip>
          <a:srcRect/>
          <a:stretch/>
        </p:blipFill>
        <p:spPr>
          <a:xfrm>
            <a:off x="9753600" y="5388208"/>
            <a:ext cx="2400300" cy="1468203"/>
          </a:xfrm>
          <a:prstGeom prst="rect">
            <a:avLst/>
          </a:prstGeom>
          <a:noFill/>
          <a:ln>
            <a:noFill/>
          </a:ln>
        </p:spPr>
      </p:pic>
      <p:pic>
        <p:nvPicPr>
          <p:cNvPr id="356" name="Google Shape;356;p3">
            <a:hlinkClick r:id="rId6" action="ppaction://hlinksldjump"/>
          </p:cNvPr>
          <p:cNvPicPr preferRelativeResize="0"/>
          <p:nvPr/>
        </p:nvPicPr>
        <p:blipFill rotWithShape="1">
          <a:blip r:embed="rId7">
            <a:alphaModFix/>
          </a:blip>
          <a:srcRect/>
          <a:stretch/>
        </p:blipFill>
        <p:spPr>
          <a:xfrm>
            <a:off x="834572" y="5566839"/>
            <a:ext cx="2651990" cy="13259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4"/>
                                        </p:tgtEl>
                                        <p:attrNameLst>
                                          <p:attrName>style.visibility</p:attrName>
                                        </p:attrNameLst>
                                      </p:cBhvr>
                                      <p:to>
                                        <p:strVal val="visible"/>
                                      </p:to>
                                    </p:set>
                                    <p:animEffect transition="in" filter="fade">
                                      <p:cBhvr>
                                        <p:cTn id="12" dur="1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599"/>
        <p:cNvGrpSpPr/>
        <p:nvPr/>
      </p:nvGrpSpPr>
      <p:grpSpPr>
        <a:xfrm>
          <a:off x="0" y="0"/>
          <a:ext cx="0" cy="0"/>
          <a:chOff x="0" y="0"/>
          <a:chExt cx="0" cy="0"/>
        </a:xfrm>
      </p:grpSpPr>
      <p:sp>
        <p:nvSpPr>
          <p:cNvPr id="600" name="Google Shape;600;p27"/>
          <p:cNvSpPr txBox="1"/>
          <p:nvPr/>
        </p:nvSpPr>
        <p:spPr>
          <a:xfrm>
            <a:off x="-13967" y="1089026"/>
            <a:ext cx="6325871" cy="547842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Nướng dân đen trên ngọn lửa hung tàn,</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Vùi con đỏ xuống dưới hầm tai vạ.</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Dối trời lừa dân đủ muôn ngàn kế,</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Gây binh kết oán trải hai mươi năm.</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Bại nhân nghĩa nát cả đất trời,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Nặng thuế khoá sạch không đầm núi.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Người bị ép xuống biển dòng lưng mò ngọc, ngán thay cá mập thuồng luồng.</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Kẻ bị đem vào núi đãi cát tìm vàng, khốn nỗi rừng sâu, nước độc.</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Vét sản vật, bắt chim trả, chốn chốn lưới chăng</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Nhiễu nhân dân, bẫy hươu đen, nơi nơi cạm đặt.</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Tàn hại cả giống côn trùng cây cỏ,</a:t>
            </a:r>
            <a:br>
              <a:rPr lang="en-US" sz="2500">
                <a:solidFill>
                  <a:srgbClr val="000000"/>
                </a:solidFill>
                <a:latin typeface="Times New Roman"/>
                <a:ea typeface="Times New Roman"/>
                <a:cs typeface="Times New Roman"/>
                <a:sym typeface="Times New Roman"/>
              </a:rPr>
            </a:br>
            <a:endParaRPr sz="2500">
              <a:solidFill>
                <a:srgbClr val="000000"/>
              </a:solidFill>
              <a:latin typeface="Times New Roman"/>
              <a:ea typeface="Times New Roman"/>
              <a:cs typeface="Times New Roman"/>
              <a:sym typeface="Times New Roman"/>
            </a:endParaRPr>
          </a:p>
        </p:txBody>
      </p:sp>
      <p:cxnSp>
        <p:nvCxnSpPr>
          <p:cNvPr id="601" name="Google Shape;601;p27"/>
          <p:cNvCxnSpPr/>
          <p:nvPr/>
        </p:nvCxnSpPr>
        <p:spPr>
          <a:xfrm>
            <a:off x="6201411" y="1116330"/>
            <a:ext cx="0" cy="5652770"/>
          </a:xfrm>
          <a:prstGeom prst="straightConnector1">
            <a:avLst/>
          </a:prstGeom>
          <a:noFill/>
          <a:ln w="9525" cap="flat" cmpd="sng">
            <a:solidFill>
              <a:schemeClr val="dk1"/>
            </a:solidFill>
            <a:prstDash val="solid"/>
            <a:miter lim="800000"/>
            <a:headEnd type="none" w="sm" len="sm"/>
            <a:tailEnd type="none" w="sm" len="sm"/>
          </a:ln>
        </p:spPr>
      </p:cxnSp>
      <p:sp>
        <p:nvSpPr>
          <p:cNvPr id="602" name="Google Shape;602;p27"/>
          <p:cNvSpPr txBox="1"/>
          <p:nvPr/>
        </p:nvSpPr>
        <p:spPr>
          <a:xfrm>
            <a:off x="6597651" y="1836104"/>
            <a:ext cx="5080000" cy="2015936"/>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FF0000"/>
              </a:buClr>
              <a:buSzPts val="2500"/>
              <a:buFont typeface="Noto Sans Symbols"/>
              <a:buChar char="✔"/>
            </a:pPr>
            <a:r>
              <a:rPr lang="en-US" sz="2500">
                <a:solidFill>
                  <a:srgbClr val="FF0000"/>
                </a:solidFill>
                <a:latin typeface="Times New Roman"/>
                <a:ea typeface="Times New Roman"/>
                <a:cs typeface="Times New Roman"/>
                <a:sym typeface="Times New Roman"/>
              </a:rPr>
              <a:t>Bằng những </a:t>
            </a:r>
            <a:r>
              <a:rPr lang="en-US" sz="2500" b="1">
                <a:solidFill>
                  <a:srgbClr val="FF0000"/>
                </a:solidFill>
                <a:latin typeface="Times New Roman"/>
                <a:ea typeface="Times New Roman"/>
                <a:cs typeface="Times New Roman"/>
                <a:sym typeface="Times New Roman"/>
              </a:rPr>
              <a:t>hình ảnh có thật</a:t>
            </a:r>
            <a:r>
              <a:rPr lang="en-US" sz="2500">
                <a:solidFill>
                  <a:srgbClr val="FF0000"/>
                </a:solidFill>
                <a:latin typeface="Times New Roman"/>
                <a:ea typeface="Times New Roman"/>
                <a:cs typeface="Times New Roman"/>
                <a:sym typeface="Times New Roman"/>
              </a:rPr>
              <a:t> vừa </a:t>
            </a:r>
            <a:r>
              <a:rPr lang="en-US" sz="2500" b="1" i="1">
                <a:solidFill>
                  <a:srgbClr val="FF0000"/>
                </a:solidFill>
                <a:latin typeface="Times New Roman"/>
                <a:ea typeface="Times New Roman"/>
                <a:cs typeface="Times New Roman"/>
                <a:sym typeface="Times New Roman"/>
              </a:rPr>
              <a:t>tiêu biểu</a:t>
            </a:r>
            <a:r>
              <a:rPr lang="en-US" sz="2500">
                <a:solidFill>
                  <a:srgbClr val="FF0000"/>
                </a:solidFill>
                <a:latin typeface="Times New Roman"/>
                <a:ea typeface="Times New Roman"/>
                <a:cs typeface="Times New Roman"/>
                <a:sym typeface="Times New Roman"/>
              </a:rPr>
              <a:t>, vừa </a:t>
            </a:r>
            <a:r>
              <a:rPr lang="en-US" sz="2500" b="1" i="1">
                <a:solidFill>
                  <a:srgbClr val="FF0000"/>
                </a:solidFill>
                <a:latin typeface="Times New Roman"/>
                <a:ea typeface="Times New Roman"/>
                <a:cs typeface="Times New Roman"/>
                <a:sym typeface="Times New Roman"/>
              </a:rPr>
              <a:t>khái quát</a:t>
            </a:r>
            <a:r>
              <a:rPr lang="en-US" sz="2500">
                <a:solidFill>
                  <a:srgbClr val="FF0000"/>
                </a:solidFill>
                <a:latin typeface="Times New Roman"/>
                <a:ea typeface="Times New Roman"/>
                <a:cs typeface="Times New Roman"/>
                <a:sym typeface="Times New Roman"/>
              </a:rPr>
              <a:t>, vừa</a:t>
            </a:r>
            <a:r>
              <a:rPr lang="en-US" sz="2500" b="1">
                <a:solidFill>
                  <a:srgbClr val="FF0000"/>
                </a:solidFill>
                <a:latin typeface="Times New Roman"/>
                <a:ea typeface="Times New Roman"/>
                <a:cs typeface="Times New Roman"/>
                <a:sym typeface="Times New Roman"/>
              </a:rPr>
              <a:t> </a:t>
            </a:r>
            <a:r>
              <a:rPr lang="en-US" sz="2500" b="1" i="1">
                <a:solidFill>
                  <a:srgbClr val="FF0000"/>
                </a:solidFill>
                <a:latin typeface="Times New Roman"/>
                <a:ea typeface="Times New Roman"/>
                <a:cs typeface="Times New Roman"/>
                <a:sym typeface="Times New Roman"/>
              </a:rPr>
              <a:t>cụ thể</a:t>
            </a:r>
            <a:r>
              <a:rPr lang="en-US" sz="2500">
                <a:solidFill>
                  <a:srgbClr val="FF0000"/>
                </a:solidFill>
                <a:latin typeface="Times New Roman"/>
                <a:ea typeface="Times New Roman"/>
                <a:cs typeface="Times New Roman"/>
                <a:sym typeface="Times New Roman"/>
              </a:rPr>
              <a:t>. </a:t>
            </a:r>
            <a:endParaRPr/>
          </a:p>
          <a:p>
            <a:pPr marL="342744" marR="0" lvl="0" indent="-342744" algn="l" rtl="0">
              <a:spcBef>
                <a:spcPts val="0"/>
              </a:spcBef>
              <a:spcAft>
                <a:spcPts val="0"/>
              </a:spcAft>
              <a:buClr>
                <a:srgbClr val="FF0000"/>
              </a:buClr>
              <a:buSzPts val="2500"/>
              <a:buFont typeface="Noto Sans Symbols"/>
              <a:buChar char="✔"/>
            </a:pPr>
            <a:r>
              <a:rPr lang="en-US" sz="2500">
                <a:solidFill>
                  <a:srgbClr val="FF0000"/>
                </a:solidFill>
                <a:latin typeface="Times New Roman"/>
                <a:ea typeface="Times New Roman"/>
                <a:cs typeface="Times New Roman"/>
                <a:sym typeface="Times New Roman"/>
              </a:rPr>
              <a:t>Với </a:t>
            </a:r>
            <a:r>
              <a:rPr lang="en-US" sz="2500" b="1">
                <a:solidFill>
                  <a:srgbClr val="FF0000"/>
                </a:solidFill>
                <a:latin typeface="Times New Roman"/>
                <a:ea typeface="Times New Roman"/>
                <a:cs typeface="Times New Roman"/>
                <a:sym typeface="Times New Roman"/>
              </a:rPr>
              <a:t>giọng văn</a:t>
            </a:r>
            <a:r>
              <a:rPr lang="en-US" sz="2500">
                <a:solidFill>
                  <a:srgbClr val="FF0000"/>
                </a:solidFill>
                <a:latin typeface="Times New Roman"/>
                <a:ea typeface="Times New Roman"/>
                <a:cs typeface="Times New Roman"/>
                <a:sym typeface="Times New Roman"/>
              </a:rPr>
              <a:t> </a:t>
            </a:r>
            <a:r>
              <a:rPr lang="en-US" sz="2500" b="1" i="1">
                <a:solidFill>
                  <a:srgbClr val="FF0000"/>
                </a:solidFill>
                <a:latin typeface="Times New Roman"/>
                <a:ea typeface="Times New Roman"/>
                <a:cs typeface="Times New Roman"/>
                <a:sym typeface="Times New Roman"/>
              </a:rPr>
              <a:t>thống thiết</a:t>
            </a:r>
            <a:r>
              <a:rPr lang="en-US" sz="2500">
                <a:solidFill>
                  <a:srgbClr val="FF0000"/>
                </a:solidFill>
                <a:latin typeface="Times New Roman"/>
                <a:ea typeface="Times New Roman"/>
                <a:cs typeface="Times New Roman"/>
                <a:sym typeface="Times New Roman"/>
              </a:rPr>
              <a:t>, vừa </a:t>
            </a:r>
            <a:r>
              <a:rPr lang="en-US" sz="2500" b="1" i="1">
                <a:solidFill>
                  <a:srgbClr val="FF0000"/>
                </a:solidFill>
                <a:latin typeface="Times New Roman"/>
                <a:ea typeface="Times New Roman"/>
                <a:cs typeface="Times New Roman"/>
                <a:sym typeface="Times New Roman"/>
              </a:rPr>
              <a:t>đau đớn</a:t>
            </a:r>
            <a:r>
              <a:rPr lang="en-US" sz="2500">
                <a:solidFill>
                  <a:srgbClr val="FF0000"/>
                </a:solidFill>
                <a:latin typeface="Times New Roman"/>
                <a:ea typeface="Times New Roman"/>
                <a:cs typeface="Times New Roman"/>
                <a:sym typeface="Times New Roman"/>
              </a:rPr>
              <a:t>, </a:t>
            </a:r>
            <a:r>
              <a:rPr lang="en-US" sz="2500" b="1" i="1">
                <a:solidFill>
                  <a:srgbClr val="FF0000"/>
                </a:solidFill>
                <a:latin typeface="Times New Roman"/>
                <a:ea typeface="Times New Roman"/>
                <a:cs typeface="Times New Roman"/>
                <a:sym typeface="Times New Roman"/>
              </a:rPr>
              <a:t>xót xa</a:t>
            </a:r>
            <a:r>
              <a:rPr lang="en-US" sz="2500">
                <a:solidFill>
                  <a:srgbClr val="FF0000"/>
                </a:solidFill>
                <a:latin typeface="Times New Roman"/>
                <a:ea typeface="Times New Roman"/>
                <a:cs typeface="Times New Roman"/>
                <a:sym typeface="Times New Roman"/>
              </a:rPr>
              <a:t>,</a:t>
            </a:r>
            <a:r>
              <a:rPr lang="en-US" sz="2500" b="1" i="1">
                <a:solidFill>
                  <a:srgbClr val="FF0000"/>
                </a:solidFill>
                <a:latin typeface="Times New Roman"/>
                <a:ea typeface="Times New Roman"/>
                <a:cs typeface="Times New Roman"/>
                <a:sym typeface="Times New Roman"/>
              </a:rPr>
              <a:t> đanh thép</a:t>
            </a:r>
            <a:r>
              <a:rPr lang="en-US" sz="2500">
                <a:solidFill>
                  <a:srgbClr val="FF0000"/>
                </a:solidFill>
                <a:latin typeface="Times New Roman"/>
                <a:ea typeface="Times New Roman"/>
                <a:cs typeface="Times New Roman"/>
                <a:sym typeface="Times New Roman"/>
              </a:rPr>
              <a:t>. </a:t>
            </a:r>
            <a:endParaRPr/>
          </a:p>
        </p:txBody>
      </p:sp>
      <p:sp>
        <p:nvSpPr>
          <p:cNvPr id="603" name="Google Shape;603;p27"/>
          <p:cNvSpPr txBox="1"/>
          <p:nvPr/>
        </p:nvSpPr>
        <p:spPr>
          <a:xfrm>
            <a:off x="6201412" y="4086225"/>
            <a:ext cx="5993131" cy="129159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Clr>
                <a:srgbClr val="FF0000"/>
              </a:buClr>
              <a:buSzPts val="2800"/>
              <a:buFont typeface="Noto Sans Symbols"/>
              <a:buNone/>
            </a:pPr>
            <a:r>
              <a:rPr lang="en-US" sz="2800">
                <a:solidFill>
                  <a:srgbClr val="FF0000"/>
                </a:solidFill>
                <a:latin typeface="Times New Roman"/>
                <a:ea typeface="Times New Roman"/>
                <a:cs typeface="Times New Roman"/>
                <a:sym typeface="Times New Roman"/>
              </a:rPr>
              <a:t>⇒ </a:t>
            </a:r>
            <a:r>
              <a:rPr lang="en-US" sz="2500">
                <a:solidFill>
                  <a:srgbClr val="FF0000"/>
                </a:solidFill>
                <a:latin typeface="Times New Roman"/>
                <a:ea typeface="Times New Roman"/>
                <a:cs typeface="Times New Roman"/>
                <a:sym typeface="Times New Roman"/>
              </a:rPr>
              <a:t>Nguyễn Trãi </a:t>
            </a:r>
            <a:r>
              <a:rPr lang="en-US" sz="2500" b="1">
                <a:solidFill>
                  <a:srgbClr val="FF0000"/>
                </a:solidFill>
                <a:latin typeface="Times New Roman"/>
                <a:ea typeface="Times New Roman"/>
                <a:cs typeface="Times New Roman"/>
                <a:sym typeface="Times New Roman"/>
              </a:rPr>
              <a:t>đứng trên lập trường của nhân dân</a:t>
            </a:r>
            <a:r>
              <a:rPr lang="en-US" sz="2500">
                <a:solidFill>
                  <a:srgbClr val="FF0000"/>
                </a:solidFill>
                <a:latin typeface="Times New Roman"/>
                <a:ea typeface="Times New Roman"/>
                <a:cs typeface="Times New Roman"/>
                <a:sym typeface="Times New Roman"/>
              </a:rPr>
              <a:t> để </a:t>
            </a:r>
            <a:r>
              <a:rPr lang="en-US" sz="2500" b="1">
                <a:solidFill>
                  <a:srgbClr val="FF0000"/>
                </a:solidFill>
                <a:latin typeface="Times New Roman"/>
                <a:ea typeface="Times New Roman"/>
                <a:cs typeface="Times New Roman"/>
                <a:sym typeface="Times New Roman"/>
              </a:rPr>
              <a:t>đau trước nỗi đau của nước nhà</a:t>
            </a:r>
            <a:r>
              <a:rPr lang="en-US" sz="2500">
                <a:solidFill>
                  <a:srgbClr val="FF0000"/>
                </a:solidFill>
                <a:latin typeface="Times New Roman"/>
                <a:ea typeface="Times New Roman"/>
                <a:cs typeface="Times New Roman"/>
                <a:sym typeface="Times New Roman"/>
              </a:rPr>
              <a:t>.</a:t>
            </a:r>
            <a:endParaRPr/>
          </a:p>
        </p:txBody>
      </p:sp>
      <p:sp>
        <p:nvSpPr>
          <p:cNvPr id="604" name="Google Shape;604;p27"/>
          <p:cNvSpPr txBox="1"/>
          <p:nvPr/>
        </p:nvSpPr>
        <p:spPr>
          <a:xfrm>
            <a:off x="-13967" y="-11430"/>
            <a:ext cx="12208511" cy="1015620"/>
          </a:xfrm>
          <a:prstGeom prst="rect">
            <a:avLst/>
          </a:prstGeom>
          <a:noFill/>
          <a:ln>
            <a:noFill/>
          </a:ln>
        </p:spPr>
        <p:txBody>
          <a:bodyPr spcFirstLastPara="1" wrap="square" lIns="91375" tIns="45675" rIns="91375" bIns="45675" anchor="t" anchorCtr="0">
            <a:spAutoFit/>
          </a:bodyPr>
          <a:lstStyle/>
          <a:p>
            <a:pPr marL="0" marR="0" lvl="1" indent="11424"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2. Bản cáo trạng hùng hồn đẫm máu và nước mắt 	</a:t>
            </a:r>
            <a:r>
              <a:rPr lang="en-US" sz="2800" b="1" i="0" u="none" strike="noStrike" cap="none">
                <a:solidFill>
                  <a:srgbClr val="002060"/>
                </a:solidFill>
                <a:latin typeface="Times New Roman"/>
                <a:ea typeface="Times New Roman"/>
                <a:cs typeface="Times New Roman"/>
                <a:sym typeface="Times New Roman"/>
              </a:rPr>
              <a:t>         </a:t>
            </a:r>
            <a:endParaRPr/>
          </a:p>
          <a:p>
            <a:pPr marL="0" marR="0" lvl="1" indent="11424" algn="just" rtl="0">
              <a:spcBef>
                <a:spcPts val="0"/>
              </a:spcBef>
              <a:spcAft>
                <a:spcPts val="0"/>
              </a:spcAft>
              <a:buNone/>
            </a:pPr>
            <a:r>
              <a:rPr lang="en-US" sz="2800" b="1" i="0" u="none" strike="noStrike" cap="none">
                <a:solidFill>
                  <a:srgbClr val="002060"/>
                </a:solidFill>
                <a:latin typeface="Times New Roman"/>
                <a:ea typeface="Times New Roman"/>
                <a:cs typeface="Times New Roman"/>
                <a:sym typeface="Times New Roman"/>
              </a:rPr>
              <a:t>  a. Những âm mưu và tội ác của kẻ thù</a:t>
            </a:r>
            <a:endParaRPr sz="2800" b="1"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2">
                                            <p:txEl>
                                              <p:pRg st="0" end="0"/>
                                            </p:txEl>
                                          </p:spTgt>
                                        </p:tgtEl>
                                        <p:attrNameLst>
                                          <p:attrName>style.visibility</p:attrName>
                                        </p:attrNameLst>
                                      </p:cBhvr>
                                      <p:to>
                                        <p:strVal val="visible"/>
                                      </p:to>
                                    </p:set>
                                    <p:animEffect transition="in" filter="fade">
                                      <p:cBhvr>
                                        <p:cTn id="7" dur="1000"/>
                                        <p:tgtEl>
                                          <p:spTgt spid="60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2">
                                            <p:txEl>
                                              <p:pRg st="1" end="1"/>
                                            </p:txEl>
                                          </p:spTgt>
                                        </p:tgtEl>
                                        <p:attrNameLst>
                                          <p:attrName>style.visibility</p:attrName>
                                        </p:attrNameLst>
                                      </p:cBhvr>
                                      <p:to>
                                        <p:strVal val="visible"/>
                                      </p:to>
                                    </p:set>
                                    <p:animEffect transition="in" filter="fade">
                                      <p:cBhvr>
                                        <p:cTn id="10" dur="1000"/>
                                        <p:tgtEl>
                                          <p:spTgt spid="60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3">
                                            <p:txEl>
                                              <p:pRg st="0" end="0"/>
                                            </p:txEl>
                                          </p:spTgt>
                                        </p:tgtEl>
                                        <p:attrNameLst>
                                          <p:attrName>style.visibility</p:attrName>
                                        </p:attrNameLst>
                                      </p:cBhvr>
                                      <p:to>
                                        <p:strVal val="visible"/>
                                      </p:to>
                                    </p:set>
                                    <p:animEffect transition="in" filter="fade">
                                      <p:cBhvr>
                                        <p:cTn id="15" dur="1000"/>
                                        <p:tgtEl>
                                          <p:spTgt spid="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608"/>
        <p:cNvGrpSpPr/>
        <p:nvPr/>
      </p:nvGrpSpPr>
      <p:grpSpPr>
        <a:xfrm>
          <a:off x="0" y="0"/>
          <a:ext cx="0" cy="0"/>
          <a:chOff x="0" y="0"/>
          <a:chExt cx="0" cy="0"/>
        </a:xfrm>
      </p:grpSpPr>
      <p:sp>
        <p:nvSpPr>
          <p:cNvPr id="609" name="Google Shape;609;p28"/>
          <p:cNvSpPr txBox="1"/>
          <p:nvPr/>
        </p:nvSpPr>
        <p:spPr>
          <a:xfrm>
            <a:off x="33331" y="35868"/>
            <a:ext cx="12208511" cy="1569618"/>
          </a:xfrm>
          <a:prstGeom prst="rect">
            <a:avLst/>
          </a:prstGeom>
          <a:noFill/>
          <a:ln>
            <a:noFill/>
          </a:ln>
        </p:spPr>
        <p:txBody>
          <a:bodyPr spcFirstLastPara="1" wrap="square" lIns="91375" tIns="45675" rIns="91375" bIns="45675" anchor="t" anchorCtr="0">
            <a:spAutoFit/>
          </a:bodyPr>
          <a:lstStyle/>
          <a:p>
            <a:pPr marL="0" marR="0" lvl="1" indent="11424"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2. Bản cáo trạng hùng hồn đẫm máu và nước mắt</a:t>
            </a:r>
            <a:endParaRPr sz="3200" b="0" i="0" u="none" strike="noStrike" cap="none">
              <a:solidFill>
                <a:srgbClr val="002060"/>
              </a:solidFill>
              <a:latin typeface="Times New Roman"/>
              <a:ea typeface="Times New Roman"/>
              <a:cs typeface="Times New Roman"/>
              <a:sym typeface="Times New Roman"/>
            </a:endParaRPr>
          </a:p>
          <a:p>
            <a:pPr marL="0" marR="0" lvl="1" indent="0"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a:p>
            <a:pPr marL="0" marR="0" lvl="1" indent="0"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a:t>
            </a:r>
            <a:r>
              <a:rPr lang="en-US" sz="2800" b="1" i="0" u="none" strike="noStrike" cap="none">
                <a:solidFill>
                  <a:srgbClr val="002060"/>
                </a:solidFill>
                <a:latin typeface="Times New Roman"/>
                <a:ea typeface="Times New Roman"/>
                <a:cs typeface="Times New Roman"/>
                <a:sym typeface="Times New Roman"/>
              </a:rPr>
              <a:t>b. Hình ảnh nhân dân</a:t>
            </a:r>
            <a:endParaRPr sz="2800" b="1" i="0" u="none" strike="noStrike" cap="none">
              <a:solidFill>
                <a:srgbClr val="002060"/>
              </a:solidFill>
              <a:latin typeface="Times New Roman"/>
              <a:ea typeface="Times New Roman"/>
              <a:cs typeface="Times New Roman"/>
              <a:sym typeface="Times New Roman"/>
            </a:endParaRPr>
          </a:p>
        </p:txBody>
      </p:sp>
      <p:sp>
        <p:nvSpPr>
          <p:cNvPr id="610" name="Google Shape;610;p28"/>
          <p:cNvSpPr txBox="1"/>
          <p:nvPr/>
        </p:nvSpPr>
        <p:spPr>
          <a:xfrm>
            <a:off x="6243561" y="1780270"/>
            <a:ext cx="5643635" cy="2015894"/>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500" i="1">
                <a:solidFill>
                  <a:srgbClr val="000000"/>
                </a:solidFill>
                <a:latin typeface="Times New Roman"/>
                <a:ea typeface="Times New Roman"/>
                <a:cs typeface="Times New Roman"/>
                <a:sym typeface="Times New Roman"/>
              </a:rPr>
              <a:t>Thằng há miệng, đứa nhe răng, máu mỡ bấy no nê chưa chán;</a:t>
            </a:r>
            <a:endParaRPr sz="2500" i="1">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i="1">
                <a:solidFill>
                  <a:srgbClr val="000000"/>
                </a:solidFill>
                <a:latin typeface="Times New Roman"/>
                <a:ea typeface="Times New Roman"/>
                <a:cs typeface="Times New Roman"/>
                <a:sym typeface="Times New Roman"/>
              </a:rPr>
              <a:t>Nay xây nhà, mai đắp đất, chân tay nào phục dịch cho vừa.</a:t>
            </a:r>
            <a:endParaRPr sz="2500" i="1">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endParaRPr sz="2500" i="1">
              <a:solidFill>
                <a:srgbClr val="000000"/>
              </a:solidFill>
              <a:latin typeface="Times New Roman"/>
              <a:ea typeface="Times New Roman"/>
              <a:cs typeface="Times New Roman"/>
              <a:sym typeface="Times New Roman"/>
            </a:endParaRPr>
          </a:p>
        </p:txBody>
      </p:sp>
      <p:sp>
        <p:nvSpPr>
          <p:cNvPr id="611" name="Google Shape;611;p28"/>
          <p:cNvSpPr txBox="1"/>
          <p:nvPr/>
        </p:nvSpPr>
        <p:spPr>
          <a:xfrm>
            <a:off x="548641" y="1796032"/>
            <a:ext cx="5093061" cy="163121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i="1">
                <a:solidFill>
                  <a:srgbClr val="000000"/>
                </a:solidFill>
                <a:latin typeface="Times New Roman"/>
                <a:ea typeface="Times New Roman"/>
                <a:cs typeface="Times New Roman"/>
                <a:sym typeface="Times New Roman"/>
              </a:rPr>
              <a:t>Nheo nhóc thay kẻ goá bụa khốn cùng</a:t>
            </a:r>
            <a:endParaRPr/>
          </a:p>
          <a:p>
            <a:pPr marL="0" marR="0" lvl="0" indent="0" algn="ctr" rtl="0">
              <a:spcBef>
                <a:spcPts val="0"/>
              </a:spcBef>
              <a:spcAft>
                <a:spcPts val="0"/>
              </a:spcAft>
              <a:buNone/>
            </a:pPr>
            <a:r>
              <a:rPr lang="en-US" sz="2500" i="1">
                <a:solidFill>
                  <a:srgbClr val="000000"/>
                </a:solidFill>
                <a:latin typeface="Times New Roman"/>
                <a:ea typeface="Times New Roman"/>
                <a:cs typeface="Times New Roman"/>
                <a:sym typeface="Times New Roman"/>
              </a:rPr>
              <a:t>…</a:t>
            </a:r>
            <a:endParaRPr sz="2500"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i="1">
                <a:solidFill>
                  <a:srgbClr val="000000"/>
                </a:solidFill>
                <a:latin typeface="Times New Roman"/>
                <a:ea typeface="Times New Roman"/>
                <a:cs typeface="Times New Roman"/>
                <a:sym typeface="Times New Roman"/>
              </a:rPr>
              <a:t>Nặng nề những núi phu phen,</a:t>
            </a:r>
            <a:br>
              <a:rPr lang="en-US" sz="2500" i="1">
                <a:solidFill>
                  <a:srgbClr val="000000"/>
                </a:solidFill>
                <a:latin typeface="Times New Roman"/>
                <a:ea typeface="Times New Roman"/>
                <a:cs typeface="Times New Roman"/>
                <a:sym typeface="Times New Roman"/>
              </a:rPr>
            </a:br>
            <a:r>
              <a:rPr lang="en-US" sz="2500" i="1">
                <a:solidFill>
                  <a:srgbClr val="000000"/>
                </a:solidFill>
                <a:latin typeface="Times New Roman"/>
                <a:ea typeface="Times New Roman"/>
                <a:cs typeface="Times New Roman"/>
                <a:sym typeface="Times New Roman"/>
              </a:rPr>
              <a:t>Tan tác cả nghề canh cửi.</a:t>
            </a:r>
            <a:endParaRPr/>
          </a:p>
        </p:txBody>
      </p:sp>
      <p:sp>
        <p:nvSpPr>
          <p:cNvPr id="612" name="Google Shape;612;p28"/>
          <p:cNvSpPr txBox="1"/>
          <p:nvPr/>
        </p:nvSpPr>
        <p:spPr>
          <a:xfrm>
            <a:off x="321818" y="4013346"/>
            <a:ext cx="5637551" cy="1738895"/>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600">
                <a:solidFill>
                  <a:srgbClr val="FF0000"/>
                </a:solidFill>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Tội nghiệp</a:t>
            </a:r>
            <a:r>
              <a:rPr lang="en-US" sz="2600">
                <a:solidFill>
                  <a:srgbClr val="FF0000"/>
                </a:solidFill>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đáng thương</a:t>
            </a:r>
            <a:r>
              <a:rPr lang="en-US" sz="2600">
                <a:solidFill>
                  <a:srgbClr val="FF0000"/>
                </a:solidFill>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khốn khổ</a:t>
            </a:r>
            <a:r>
              <a:rPr lang="en-US" sz="2600">
                <a:solidFill>
                  <a:srgbClr val="FF0000"/>
                </a:solidFill>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điêu linh</a:t>
            </a:r>
            <a:r>
              <a:rPr lang="en-US" sz="2600">
                <a:solidFill>
                  <a:srgbClr val="FF0000"/>
                </a:solidFill>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bị dồn đuổi đến con đường cùng</a:t>
            </a:r>
            <a:r>
              <a:rPr lang="en-US" sz="2600">
                <a:solidFill>
                  <a:srgbClr val="FF0000"/>
                </a:solidFill>
                <a:latin typeface="Times New Roman"/>
                <a:ea typeface="Times New Roman"/>
                <a:cs typeface="Times New Roman"/>
                <a:sym typeface="Times New Roman"/>
              </a:rPr>
              <a:t>,</a:t>
            </a:r>
            <a:r>
              <a:rPr lang="en-US" sz="2600" b="1" i="1">
                <a:solidFill>
                  <a:srgbClr val="FF0000"/>
                </a:solidFill>
                <a:latin typeface="Times New Roman"/>
                <a:ea typeface="Times New Roman"/>
                <a:cs typeface="Times New Roman"/>
                <a:sym typeface="Times New Roman"/>
              </a:rPr>
              <a:t> </a:t>
            </a:r>
            <a:r>
              <a:rPr lang="en-US" sz="2600">
                <a:solidFill>
                  <a:srgbClr val="FF0000"/>
                </a:solidFill>
                <a:latin typeface="Times New Roman"/>
                <a:ea typeface="Times New Roman"/>
                <a:cs typeface="Times New Roman"/>
                <a:sym typeface="Times New Roman"/>
              </a:rPr>
              <a:t>chỉ biết </a:t>
            </a:r>
            <a:r>
              <a:rPr lang="en-US" sz="2600" b="1" i="1">
                <a:solidFill>
                  <a:srgbClr val="FF0000"/>
                </a:solidFill>
                <a:latin typeface="Times New Roman"/>
                <a:ea typeface="Times New Roman"/>
                <a:cs typeface="Times New Roman"/>
                <a:sym typeface="Times New Roman"/>
              </a:rPr>
              <a:t>đợi chờ cái chết </a:t>
            </a:r>
            <a:r>
              <a:rPr lang="en-US" sz="2600">
                <a:solidFill>
                  <a:srgbClr val="FF0000"/>
                </a:solidFill>
                <a:latin typeface="Times New Roman"/>
                <a:ea typeface="Times New Roman"/>
                <a:cs typeface="Times New Roman"/>
                <a:sym typeface="Times New Roman"/>
              </a:rPr>
              <a:t>đến</a:t>
            </a:r>
            <a:r>
              <a:rPr lang="en-US" sz="2600" b="1" i="1">
                <a:solidFill>
                  <a:srgbClr val="FF0000"/>
                </a:solidFill>
                <a:latin typeface="Times New Roman"/>
                <a:ea typeface="Times New Roman"/>
                <a:cs typeface="Times New Roman"/>
                <a:sym typeface="Times New Roman"/>
              </a:rPr>
              <a:t> bất kỳ lúc nào</a:t>
            </a:r>
            <a:r>
              <a:rPr lang="en-US" sz="2600">
                <a:solidFill>
                  <a:srgbClr val="FF0000"/>
                </a:solidFill>
                <a:latin typeface="Times New Roman"/>
                <a:ea typeface="Times New Roman"/>
                <a:cs typeface="Times New Roman"/>
                <a:sym typeface="Times New Roman"/>
              </a:rPr>
              <a:t>.</a:t>
            </a:r>
            <a:endParaRPr/>
          </a:p>
        </p:txBody>
      </p:sp>
      <p:sp>
        <p:nvSpPr>
          <p:cNvPr id="613" name="Google Shape;613;p28"/>
          <p:cNvSpPr txBox="1"/>
          <p:nvPr/>
        </p:nvSpPr>
        <p:spPr>
          <a:xfrm>
            <a:off x="6982460" y="1063203"/>
            <a:ext cx="3031514" cy="523178"/>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c. Hình ảnh kẻ thù</a:t>
            </a:r>
            <a:endParaRPr sz="1800" b="1">
              <a:solidFill>
                <a:srgbClr val="002060"/>
              </a:solidFill>
              <a:latin typeface="Calibri"/>
              <a:ea typeface="Calibri"/>
              <a:cs typeface="Calibri"/>
              <a:sym typeface="Calibri"/>
            </a:endParaRPr>
          </a:p>
        </p:txBody>
      </p:sp>
      <p:cxnSp>
        <p:nvCxnSpPr>
          <p:cNvPr id="614" name="Google Shape;614;p28"/>
          <p:cNvCxnSpPr/>
          <p:nvPr/>
        </p:nvCxnSpPr>
        <p:spPr>
          <a:xfrm>
            <a:off x="6089651" y="1306830"/>
            <a:ext cx="637" cy="4179570"/>
          </a:xfrm>
          <a:prstGeom prst="straightConnector1">
            <a:avLst/>
          </a:prstGeom>
          <a:noFill/>
          <a:ln w="9525" cap="flat" cmpd="sng">
            <a:solidFill>
              <a:schemeClr val="dk1"/>
            </a:solidFill>
            <a:prstDash val="solid"/>
            <a:miter lim="800000"/>
            <a:headEnd type="none" w="sm" len="sm"/>
            <a:tailEnd type="none" w="sm" len="sm"/>
          </a:ln>
        </p:spPr>
      </p:cxnSp>
      <p:sp>
        <p:nvSpPr>
          <p:cNvPr id="615" name="Google Shape;615;p28"/>
          <p:cNvSpPr txBox="1"/>
          <p:nvPr/>
        </p:nvSpPr>
        <p:spPr>
          <a:xfrm>
            <a:off x="6369689" y="3983082"/>
            <a:ext cx="5517511" cy="1338786"/>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2600" b="1">
                <a:solidFill>
                  <a:srgbClr val="FF0000"/>
                </a:solidFill>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Tàn bạo</a:t>
            </a:r>
            <a:r>
              <a:rPr lang="en-US" sz="2600">
                <a:solidFill>
                  <a:srgbClr val="FF0000"/>
                </a:solidFill>
                <a:latin typeface="Times New Roman"/>
                <a:ea typeface="Times New Roman"/>
                <a:cs typeface="Times New Roman"/>
                <a:sym typeface="Times New Roman"/>
              </a:rPr>
              <a:t>,</a:t>
            </a:r>
            <a:r>
              <a:rPr lang="en-US" sz="2600" b="1">
                <a:solidFill>
                  <a:srgbClr val="FF0000"/>
                </a:solidFill>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vô nhân tính</a:t>
            </a:r>
            <a:r>
              <a:rPr lang="en-US" sz="2600" b="1">
                <a:solidFill>
                  <a:srgbClr val="FF0000"/>
                </a:solidFill>
                <a:latin typeface="Times New Roman"/>
                <a:ea typeface="Times New Roman"/>
                <a:cs typeface="Times New Roman"/>
                <a:sym typeface="Times New Roman"/>
              </a:rPr>
              <a:t> </a:t>
            </a:r>
            <a:r>
              <a:rPr lang="en-US" sz="2600">
                <a:solidFill>
                  <a:srgbClr val="FF0000"/>
                </a:solidFill>
                <a:latin typeface="Times New Roman"/>
                <a:ea typeface="Times New Roman"/>
                <a:cs typeface="Times New Roman"/>
                <a:sym typeface="Times New Roman"/>
              </a:rPr>
              <a:t>như những tên ác quỷ khát máu hiện lên rõ mồn một</a:t>
            </a:r>
            <a:endParaRPr sz="2600">
              <a:solidFill>
                <a:srgbClr val="FF000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gtEl>
                                        <p:attrNameLst>
                                          <p:attrName>style.visibility</p:attrName>
                                        </p:attrNameLst>
                                      </p:cBhvr>
                                      <p:to>
                                        <p:strVal val="visible"/>
                                      </p:to>
                                    </p:set>
                                    <p:animEffect transition="in" filter="fade">
                                      <p:cBhvr>
                                        <p:cTn id="12" dur="1000"/>
                                        <p:tgtEl>
                                          <p:spTgt spid="6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3"/>
                                        </p:tgtEl>
                                        <p:attrNameLst>
                                          <p:attrName>style.visibility</p:attrName>
                                        </p:attrNameLst>
                                      </p:cBhvr>
                                      <p:to>
                                        <p:strVal val="visible"/>
                                      </p:to>
                                    </p:set>
                                    <p:animEffect transition="in" filter="fade">
                                      <p:cBhvr>
                                        <p:cTn id="17" dur="500"/>
                                        <p:tgtEl>
                                          <p:spTgt spid="6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0"/>
                                        </p:tgtEl>
                                        <p:attrNameLst>
                                          <p:attrName>style.visibility</p:attrName>
                                        </p:attrNameLst>
                                      </p:cBhvr>
                                      <p:to>
                                        <p:strVal val="visible"/>
                                      </p:to>
                                    </p:set>
                                    <p:animEffect transition="in" filter="fade">
                                      <p:cBhvr>
                                        <p:cTn id="22" dur="500"/>
                                        <p:tgtEl>
                                          <p:spTgt spid="6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
                                        </p:tgtEl>
                                        <p:attrNameLst>
                                          <p:attrName>style.visibility</p:attrName>
                                        </p:attrNameLst>
                                      </p:cBhvr>
                                      <p:to>
                                        <p:strVal val="visible"/>
                                      </p:to>
                                    </p:set>
                                    <p:animEffect transition="in" filter="fade">
                                      <p:cBhvr>
                                        <p:cTn id="27"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619"/>
        <p:cNvGrpSpPr/>
        <p:nvPr/>
      </p:nvGrpSpPr>
      <p:grpSpPr>
        <a:xfrm>
          <a:off x="0" y="0"/>
          <a:ext cx="0" cy="0"/>
          <a:chOff x="0" y="0"/>
          <a:chExt cx="0" cy="0"/>
        </a:xfrm>
      </p:grpSpPr>
      <p:sp>
        <p:nvSpPr>
          <p:cNvPr id="620" name="Google Shape;620;p29"/>
          <p:cNvSpPr txBox="1"/>
          <p:nvPr/>
        </p:nvSpPr>
        <p:spPr>
          <a:xfrm>
            <a:off x="-13967" y="-11430"/>
            <a:ext cx="12208511" cy="1015620"/>
          </a:xfrm>
          <a:prstGeom prst="rect">
            <a:avLst/>
          </a:prstGeom>
          <a:noFill/>
          <a:ln>
            <a:noFill/>
          </a:ln>
        </p:spPr>
        <p:txBody>
          <a:bodyPr spcFirstLastPara="1" wrap="square" lIns="91375" tIns="45675" rIns="91375" bIns="45675" anchor="t" anchorCtr="0">
            <a:spAutoFit/>
          </a:bodyPr>
          <a:lstStyle/>
          <a:p>
            <a:pPr marL="0" marR="0" lvl="1" indent="11424" algn="l"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2. Bản cáo trạng hùng hồn đẫm máu và nước mắt 	</a:t>
            </a:r>
            <a:endParaRPr sz="3200" b="1" i="0" u="none" strike="noStrike" cap="none">
              <a:solidFill>
                <a:srgbClr val="002060"/>
              </a:solidFill>
              <a:latin typeface="Times New Roman"/>
              <a:ea typeface="Times New Roman"/>
              <a:cs typeface="Times New Roman"/>
              <a:sym typeface="Times New Roman"/>
            </a:endParaRPr>
          </a:p>
          <a:p>
            <a:pPr marL="0" marR="0" lvl="1" indent="11424" algn="l" rtl="0">
              <a:spcBef>
                <a:spcPts val="0"/>
              </a:spcBef>
              <a:spcAft>
                <a:spcPts val="0"/>
              </a:spcAft>
              <a:buNone/>
            </a:pPr>
            <a:r>
              <a:rPr lang="en-US" sz="2800" b="1" i="0" u="none" strike="noStrike" cap="none">
                <a:solidFill>
                  <a:srgbClr val="002060"/>
                </a:solidFill>
                <a:latin typeface="Times New Roman"/>
                <a:ea typeface="Times New Roman"/>
                <a:cs typeface="Times New Roman"/>
                <a:sym typeface="Times New Roman"/>
              </a:rPr>
              <a:t>d. Nghệ thuật viết cáo trạng</a:t>
            </a:r>
            <a:endParaRPr sz="2800" b="1" i="0" u="none" strike="noStrike" cap="none">
              <a:solidFill>
                <a:srgbClr val="002060"/>
              </a:solidFill>
              <a:latin typeface="Times New Roman"/>
              <a:ea typeface="Times New Roman"/>
              <a:cs typeface="Times New Roman"/>
              <a:sym typeface="Times New Roman"/>
            </a:endParaRPr>
          </a:p>
        </p:txBody>
      </p:sp>
      <p:sp>
        <p:nvSpPr>
          <p:cNvPr id="621" name="Google Shape;621;p29"/>
          <p:cNvSpPr txBox="1"/>
          <p:nvPr/>
        </p:nvSpPr>
        <p:spPr>
          <a:xfrm>
            <a:off x="-13966" y="2994026"/>
            <a:ext cx="6579045" cy="163121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Độc ác thay, trúc Nam Sơn không ghi hết tội,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Dơ bẩn thay, nước Đông Hải không rửa sạch mùi.</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Lẽ nào trời đất dung tha,</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Ai bảo thần nhân chịu được?</a:t>
            </a:r>
            <a:endParaRPr/>
          </a:p>
        </p:txBody>
      </p:sp>
      <p:sp>
        <p:nvSpPr>
          <p:cNvPr id="622" name="Google Shape;622;p29"/>
          <p:cNvSpPr txBox="1"/>
          <p:nvPr/>
        </p:nvSpPr>
        <p:spPr>
          <a:xfrm>
            <a:off x="422279" y="1062357"/>
            <a:ext cx="11617325" cy="861774"/>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00"/>
              </a:buClr>
              <a:buSzPts val="2500"/>
              <a:buFont typeface="Noto Sans Symbols"/>
              <a:buChar char="✔"/>
            </a:pPr>
            <a:r>
              <a:rPr lang="en-US" sz="2500">
                <a:solidFill>
                  <a:srgbClr val="000000"/>
                </a:solidFill>
                <a:latin typeface="Times New Roman"/>
                <a:ea typeface="Times New Roman"/>
                <a:cs typeface="Times New Roman"/>
                <a:sym typeface="Times New Roman"/>
              </a:rPr>
              <a:t>Dùng hình tượng để diễn tả tội ác của kẻ thù: “</a:t>
            </a:r>
            <a:r>
              <a:rPr lang="en-US" sz="2500" i="1">
                <a:solidFill>
                  <a:srgbClr val="000000"/>
                </a:solidFill>
                <a:latin typeface="Times New Roman"/>
                <a:ea typeface="Times New Roman"/>
                <a:cs typeface="Times New Roman"/>
                <a:sym typeface="Times New Roman"/>
              </a:rPr>
              <a:t>Nướng dân đen ...tai vạ</a:t>
            </a:r>
            <a:r>
              <a:rPr lang="en-US" sz="2500">
                <a:solidFill>
                  <a:srgbClr val="000000"/>
                </a:solidFill>
                <a:latin typeface="Times New Roman"/>
                <a:ea typeface="Times New Roman"/>
                <a:cs typeface="Times New Roman"/>
                <a:sym typeface="Times New Roman"/>
              </a:rPr>
              <a:t>”.</a:t>
            </a:r>
            <a:endParaRPr sz="2500">
              <a:solidFill>
                <a:srgbClr val="000000"/>
              </a:solidFill>
              <a:latin typeface="Times New Roman"/>
              <a:ea typeface="Times New Roman"/>
              <a:cs typeface="Times New Roman"/>
              <a:sym typeface="Times New Roman"/>
            </a:endParaRPr>
          </a:p>
          <a:p>
            <a:pPr marL="342744" marR="0" lvl="0" indent="-342744" algn="l" rtl="0">
              <a:spcBef>
                <a:spcPts val="0"/>
              </a:spcBef>
              <a:spcAft>
                <a:spcPts val="0"/>
              </a:spcAft>
              <a:buClr>
                <a:srgbClr val="000000"/>
              </a:buClr>
              <a:buSzPts val="2500"/>
              <a:buFont typeface="Noto Sans Symbols"/>
              <a:buChar char="✔"/>
            </a:pPr>
            <a:r>
              <a:rPr lang="en-US" sz="2500">
                <a:solidFill>
                  <a:srgbClr val="000000"/>
                </a:solidFill>
                <a:latin typeface="Times New Roman"/>
                <a:ea typeface="Times New Roman"/>
                <a:cs typeface="Times New Roman"/>
                <a:sym typeface="Times New Roman"/>
              </a:rPr>
              <a:t>Hình ảnh đối lập:</a:t>
            </a:r>
            <a:endParaRPr sz="2500">
              <a:solidFill>
                <a:srgbClr val="000000"/>
              </a:solidFill>
              <a:latin typeface="Calibri"/>
              <a:ea typeface="Calibri"/>
              <a:cs typeface="Calibri"/>
              <a:sym typeface="Calibri"/>
            </a:endParaRPr>
          </a:p>
        </p:txBody>
      </p:sp>
      <p:sp>
        <p:nvSpPr>
          <p:cNvPr id="623" name="Google Shape;623;p29"/>
          <p:cNvSpPr txBox="1"/>
          <p:nvPr/>
        </p:nvSpPr>
        <p:spPr>
          <a:xfrm>
            <a:off x="4227198" y="1447166"/>
            <a:ext cx="623697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Người dân vô tội </a:t>
            </a:r>
            <a:r>
              <a:rPr lang="en-US" sz="2500">
                <a:solidFill>
                  <a:srgbClr val="0000CC"/>
                </a:solidFill>
                <a:latin typeface="Times New Roman"/>
                <a:ea typeface="Times New Roman"/>
                <a:cs typeface="Times New Roman"/>
                <a:sym typeface="Times New Roman"/>
              </a:rPr>
              <a:t>→ bị bóc lột, tàn sát dã man</a:t>
            </a:r>
            <a:endParaRPr/>
          </a:p>
        </p:txBody>
      </p:sp>
      <p:sp>
        <p:nvSpPr>
          <p:cNvPr id="624" name="Google Shape;624;p29"/>
          <p:cNvSpPr txBox="1"/>
          <p:nvPr/>
        </p:nvSpPr>
        <p:spPr>
          <a:xfrm>
            <a:off x="5464179" y="2218691"/>
            <a:ext cx="430339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Kẻ thù </a:t>
            </a:r>
            <a:r>
              <a:rPr lang="en-US" sz="2500">
                <a:solidFill>
                  <a:srgbClr val="0000CC"/>
                </a:solidFill>
                <a:latin typeface="Arial"/>
                <a:ea typeface="Arial"/>
                <a:cs typeface="Arial"/>
                <a:sym typeface="Arial"/>
              </a:rPr>
              <a:t>→</a:t>
            </a:r>
            <a:r>
              <a:rPr lang="en-US" sz="2500">
                <a:solidFill>
                  <a:srgbClr val="0000CC"/>
                </a:solidFill>
                <a:latin typeface="Times New Roman"/>
                <a:ea typeface="Times New Roman"/>
                <a:cs typeface="Times New Roman"/>
                <a:sym typeface="Times New Roman"/>
              </a:rPr>
              <a:t> tàn bạo, vô nhân tính</a:t>
            </a:r>
            <a:endParaRPr sz="2500">
              <a:solidFill>
                <a:srgbClr val="000000"/>
              </a:solidFill>
              <a:latin typeface="Calibri"/>
              <a:ea typeface="Calibri"/>
              <a:cs typeface="Calibri"/>
              <a:sym typeface="Calibri"/>
            </a:endParaRPr>
          </a:p>
        </p:txBody>
      </p:sp>
      <p:sp>
        <p:nvSpPr>
          <p:cNvPr id="625" name="Google Shape;625;p29"/>
          <p:cNvSpPr txBox="1"/>
          <p:nvPr/>
        </p:nvSpPr>
        <p:spPr>
          <a:xfrm>
            <a:off x="5087623" y="1778001"/>
            <a:ext cx="3123565" cy="583565"/>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&gt;&lt;</a:t>
            </a:r>
            <a:endParaRPr/>
          </a:p>
        </p:txBody>
      </p:sp>
      <p:pic>
        <p:nvPicPr>
          <p:cNvPr id="626" name="Google Shape;626;p29" descr="Untitled 2"/>
          <p:cNvPicPr preferRelativeResize="0">
            <a:picLocks noGrp="1"/>
          </p:cNvPicPr>
          <p:nvPr>
            <p:ph type="body" idx="4294967295"/>
          </p:nvPr>
        </p:nvPicPr>
        <p:blipFill rotWithShape="1">
          <a:blip r:embed="rId3">
            <a:alphaModFix/>
          </a:blip>
          <a:srcRect r="53561" b="8445"/>
          <a:stretch/>
        </p:blipFill>
        <p:spPr>
          <a:xfrm>
            <a:off x="6019805" y="2870200"/>
            <a:ext cx="937895" cy="1013460"/>
          </a:xfrm>
          <a:prstGeom prst="rect">
            <a:avLst/>
          </a:prstGeom>
          <a:noFill/>
          <a:ln>
            <a:noFill/>
          </a:ln>
        </p:spPr>
      </p:pic>
      <p:sp>
        <p:nvSpPr>
          <p:cNvPr id="627" name="Google Shape;627;p29"/>
          <p:cNvSpPr txBox="1"/>
          <p:nvPr/>
        </p:nvSpPr>
        <p:spPr>
          <a:xfrm>
            <a:off x="6724019" y="3138806"/>
            <a:ext cx="351472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Hình ảnh phóng đại</a:t>
            </a:r>
            <a:endParaRPr/>
          </a:p>
        </p:txBody>
      </p:sp>
      <p:sp>
        <p:nvSpPr>
          <p:cNvPr id="628" name="Google Shape;628;p29"/>
          <p:cNvSpPr txBox="1"/>
          <p:nvPr/>
        </p:nvSpPr>
        <p:spPr>
          <a:xfrm>
            <a:off x="1637669" y="2994026"/>
            <a:ext cx="1976823"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trúc Nam Sơn</a:t>
            </a:r>
            <a:endParaRPr sz="1800">
              <a:solidFill>
                <a:srgbClr val="000000"/>
              </a:solidFill>
              <a:latin typeface="Calibri"/>
              <a:ea typeface="Calibri"/>
              <a:cs typeface="Calibri"/>
              <a:sym typeface="Calibri"/>
            </a:endParaRPr>
          </a:p>
        </p:txBody>
      </p:sp>
      <p:sp>
        <p:nvSpPr>
          <p:cNvPr id="629" name="Google Shape;629;p29"/>
          <p:cNvSpPr txBox="1"/>
          <p:nvPr/>
        </p:nvSpPr>
        <p:spPr>
          <a:xfrm>
            <a:off x="1680845" y="3369946"/>
            <a:ext cx="2165978"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nước Đông Hải</a:t>
            </a:r>
            <a:endParaRPr sz="1800">
              <a:solidFill>
                <a:srgbClr val="000000"/>
              </a:solidFill>
              <a:latin typeface="Calibri"/>
              <a:ea typeface="Calibri"/>
              <a:cs typeface="Calibri"/>
              <a:sym typeface="Calibri"/>
            </a:endParaRPr>
          </a:p>
        </p:txBody>
      </p:sp>
      <p:sp>
        <p:nvSpPr>
          <p:cNvPr id="630" name="Google Shape;630;p29"/>
          <p:cNvSpPr txBox="1"/>
          <p:nvPr/>
        </p:nvSpPr>
        <p:spPr>
          <a:xfrm>
            <a:off x="-13967" y="3759836"/>
            <a:ext cx="3887603" cy="86177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Lẽ nào trời đất dung tha,</a:t>
            </a:r>
            <a:br>
              <a:rPr lang="en-US" sz="2500">
                <a:solidFill>
                  <a:srgbClr val="000000"/>
                </a:solidFill>
                <a:latin typeface="Times New Roman"/>
                <a:ea typeface="Times New Roman"/>
                <a:cs typeface="Times New Roman"/>
                <a:sym typeface="Times New Roman"/>
              </a:rPr>
            </a:br>
            <a:r>
              <a:rPr lang="en-US" sz="2500">
                <a:solidFill>
                  <a:srgbClr val="000000"/>
                </a:solidFill>
                <a:latin typeface="Times New Roman"/>
                <a:ea typeface="Times New Roman"/>
                <a:cs typeface="Times New Roman"/>
                <a:sym typeface="Times New Roman"/>
              </a:rPr>
              <a:t>Ai bảo thần nhân chịu được?</a:t>
            </a:r>
            <a:endParaRPr sz="1800">
              <a:solidFill>
                <a:srgbClr val="000000"/>
              </a:solidFill>
              <a:latin typeface="Calibri"/>
              <a:ea typeface="Calibri"/>
              <a:cs typeface="Calibri"/>
              <a:sym typeface="Calibri"/>
            </a:endParaRPr>
          </a:p>
        </p:txBody>
      </p:sp>
      <p:sp>
        <p:nvSpPr>
          <p:cNvPr id="631" name="Google Shape;631;p29"/>
          <p:cNvSpPr/>
          <p:nvPr/>
        </p:nvSpPr>
        <p:spPr>
          <a:xfrm>
            <a:off x="8672832" y="393827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2" name="Google Shape;632;p29"/>
          <p:cNvSpPr txBox="1"/>
          <p:nvPr/>
        </p:nvSpPr>
        <p:spPr>
          <a:xfrm>
            <a:off x="9194804" y="3759836"/>
            <a:ext cx="248602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Tội ác của kẻ thù</a:t>
            </a:r>
            <a:endParaRPr/>
          </a:p>
        </p:txBody>
      </p:sp>
      <p:sp>
        <p:nvSpPr>
          <p:cNvPr id="633" name="Google Shape;633;p29"/>
          <p:cNvSpPr/>
          <p:nvPr/>
        </p:nvSpPr>
        <p:spPr>
          <a:xfrm>
            <a:off x="8672832" y="432308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4" name="Google Shape;634;p29"/>
          <p:cNvSpPr txBox="1"/>
          <p:nvPr/>
        </p:nvSpPr>
        <p:spPr>
          <a:xfrm>
            <a:off x="9194801" y="4135121"/>
            <a:ext cx="323215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Sự nhơ bẩn của kẻ thù</a:t>
            </a:r>
            <a:endParaRPr/>
          </a:p>
        </p:txBody>
      </p:sp>
      <p:sp>
        <p:nvSpPr>
          <p:cNvPr id="635" name="Google Shape;635;p29"/>
          <p:cNvSpPr txBox="1"/>
          <p:nvPr/>
        </p:nvSpPr>
        <p:spPr>
          <a:xfrm>
            <a:off x="669929" y="5291456"/>
            <a:ext cx="216725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Clr>
                <a:srgbClr val="000000"/>
              </a:buClr>
              <a:buSzPts val="2500"/>
              <a:buFont typeface="Noto Sans Symbols"/>
              <a:buNone/>
            </a:pPr>
            <a:r>
              <a:rPr lang="en-US" sz="2500">
                <a:solidFill>
                  <a:srgbClr val="000000"/>
                </a:solidFill>
                <a:latin typeface="Arial"/>
                <a:ea typeface="Arial"/>
                <a:cs typeface="Arial"/>
                <a:sym typeface="Arial"/>
              </a:rPr>
              <a:t> </a:t>
            </a:r>
            <a:r>
              <a:rPr lang="en-US" sz="2500">
                <a:solidFill>
                  <a:srgbClr val="000000"/>
                </a:solidFill>
                <a:latin typeface="Times New Roman"/>
                <a:ea typeface="Times New Roman"/>
                <a:cs typeface="Times New Roman"/>
                <a:sym typeface="Times New Roman"/>
              </a:rPr>
              <a:t>Câu hỏi tu từ</a:t>
            </a:r>
            <a:endParaRPr/>
          </a:p>
        </p:txBody>
      </p:sp>
      <p:sp>
        <p:nvSpPr>
          <p:cNvPr id="636" name="Google Shape;636;p29"/>
          <p:cNvSpPr/>
          <p:nvPr/>
        </p:nvSpPr>
        <p:spPr>
          <a:xfrm>
            <a:off x="3152775" y="545719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7" name="Google Shape;637;p29"/>
          <p:cNvSpPr txBox="1"/>
          <p:nvPr/>
        </p:nvSpPr>
        <p:spPr>
          <a:xfrm>
            <a:off x="3990340" y="5292091"/>
            <a:ext cx="671068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Tội ác trời không dung đất không tha của quân thù.</a:t>
            </a:r>
            <a:endParaRPr/>
          </a:p>
        </p:txBody>
      </p:sp>
      <p:sp>
        <p:nvSpPr>
          <p:cNvPr id="638" name="Google Shape;638;p29"/>
          <p:cNvSpPr txBox="1"/>
          <p:nvPr/>
        </p:nvSpPr>
        <p:spPr>
          <a:xfrm>
            <a:off x="422275" y="5678171"/>
            <a:ext cx="11772900" cy="477054"/>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00"/>
              </a:buClr>
              <a:buSzPts val="2500"/>
              <a:buFont typeface="Noto Sans Symbols"/>
              <a:buChar char="✔"/>
            </a:pPr>
            <a:r>
              <a:rPr lang="en-US" sz="2500">
                <a:solidFill>
                  <a:srgbClr val="000000"/>
                </a:solidFill>
                <a:latin typeface="Times New Roman"/>
                <a:ea typeface="Times New Roman"/>
                <a:cs typeface="Times New Roman"/>
                <a:sym typeface="Times New Roman"/>
              </a:rPr>
              <a:t>Giọng điệu: uất hận trào sôi, cảm thương tha thiết, nghẹn ngào đến tấm tức.</a:t>
            </a:r>
            <a:endParaRPr/>
          </a:p>
        </p:txBody>
      </p:sp>
      <p:sp>
        <p:nvSpPr>
          <p:cNvPr id="639" name="Google Shape;639;p29"/>
          <p:cNvSpPr txBox="1"/>
          <p:nvPr/>
        </p:nvSpPr>
        <p:spPr>
          <a:xfrm>
            <a:off x="-13967" y="5997575"/>
            <a:ext cx="12208511" cy="90678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a:solidFill>
                  <a:srgbClr val="FF0000"/>
                </a:solidFill>
                <a:latin typeface="Times New Roman"/>
                <a:ea typeface="Times New Roman"/>
                <a:cs typeface="Times New Roman"/>
                <a:sym typeface="Times New Roman"/>
              </a:rPr>
              <a:t>⇒</a:t>
            </a:r>
            <a:r>
              <a:rPr lang="en-US" sz="2500">
                <a:solidFill>
                  <a:srgbClr val="FF0000"/>
                </a:solidFill>
                <a:latin typeface="Times New Roman"/>
                <a:ea typeface="Times New Roman"/>
                <a:cs typeface="Times New Roman"/>
                <a:sym typeface="Times New Roman"/>
              </a:rPr>
              <a:t> Đoạn văn làm sống lại thời kì đau thương, đen tối của dân tộc. Qua đó, thể hiện nỗi căm giận ngút trời và nỗi đau xé lòng của tác giả.</a:t>
            </a:r>
            <a:endParaRPr/>
          </a:p>
        </p:txBody>
      </p:sp>
      <p:sp>
        <p:nvSpPr>
          <p:cNvPr id="640" name="Google Shape;640;p29"/>
          <p:cNvSpPr/>
          <p:nvPr/>
        </p:nvSpPr>
        <p:spPr>
          <a:xfrm rot="5400000">
            <a:off x="1492250" y="4799331"/>
            <a:ext cx="521970"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2">
                                            <p:txEl>
                                              <p:pRg st="0" end="0"/>
                                            </p:txEl>
                                          </p:spTgt>
                                        </p:tgtEl>
                                        <p:attrNameLst>
                                          <p:attrName>style.visibility</p:attrName>
                                        </p:attrNameLst>
                                      </p:cBhvr>
                                      <p:to>
                                        <p:strVal val="visible"/>
                                      </p:to>
                                    </p:set>
                                    <p:animEffect transition="in" filter="fade">
                                      <p:cBhvr>
                                        <p:cTn id="7" dur="500"/>
                                        <p:tgtEl>
                                          <p:spTgt spid="6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2">
                                            <p:txEl>
                                              <p:pRg st="1" end="1"/>
                                            </p:txEl>
                                          </p:spTgt>
                                        </p:tgtEl>
                                        <p:attrNameLst>
                                          <p:attrName>style.visibility</p:attrName>
                                        </p:attrNameLst>
                                      </p:cBhvr>
                                      <p:to>
                                        <p:strVal val="visible"/>
                                      </p:to>
                                    </p:set>
                                    <p:animEffect transition="in" filter="fade">
                                      <p:cBhvr>
                                        <p:cTn id="12" dur="500"/>
                                        <p:tgtEl>
                                          <p:spTgt spid="6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3"/>
                                        </p:tgtEl>
                                        <p:attrNameLst>
                                          <p:attrName>style.visibility</p:attrName>
                                        </p:attrNameLst>
                                      </p:cBhvr>
                                      <p:to>
                                        <p:strVal val="visible"/>
                                      </p:to>
                                    </p:set>
                                    <p:animEffect transition="in" filter="fade">
                                      <p:cBhvr>
                                        <p:cTn id="17" dur="1000"/>
                                        <p:tgtEl>
                                          <p:spTgt spid="62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4"/>
                                        </p:tgtEl>
                                        <p:attrNameLst>
                                          <p:attrName>style.visibility</p:attrName>
                                        </p:attrNameLst>
                                      </p:cBhvr>
                                      <p:to>
                                        <p:strVal val="visible"/>
                                      </p:to>
                                    </p:set>
                                    <p:animEffect transition="in" filter="fade">
                                      <p:cBhvr>
                                        <p:cTn id="21" dur="1000"/>
                                        <p:tgtEl>
                                          <p:spTgt spid="6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25"/>
                                        </p:tgtEl>
                                        <p:attrNameLst>
                                          <p:attrName>style.visibility</p:attrName>
                                        </p:attrNameLst>
                                      </p:cBhvr>
                                      <p:to>
                                        <p:strVal val="visible"/>
                                      </p:to>
                                    </p:set>
                                    <p:animEffect transition="in" filter="fade">
                                      <p:cBhvr>
                                        <p:cTn id="26" dur="1000"/>
                                        <p:tgtEl>
                                          <p:spTgt spid="6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1"/>
                                        </p:tgtEl>
                                        <p:attrNameLst>
                                          <p:attrName>style.visibility</p:attrName>
                                        </p:attrNameLst>
                                      </p:cBhvr>
                                      <p:to>
                                        <p:strVal val="visible"/>
                                      </p:to>
                                    </p:set>
                                    <p:animEffect transition="in" filter="fade">
                                      <p:cBhvr>
                                        <p:cTn id="31" dur="1000"/>
                                        <p:tgtEl>
                                          <p:spTgt spid="621"/>
                                        </p:tgtEl>
                                      </p:cBhvr>
                                    </p:animEffect>
                                  </p:childTnLst>
                                </p:cTn>
                              </p:par>
                              <p:par>
                                <p:cTn id="32" presetID="10" presetClass="entr" presetSubtype="0" fill="hold" nodeType="withEffect">
                                  <p:stCondLst>
                                    <p:cond delay="0"/>
                                  </p:stCondLst>
                                  <p:childTnLst>
                                    <p:set>
                                      <p:cBhvr>
                                        <p:cTn id="33" dur="1" fill="hold">
                                          <p:stCondLst>
                                            <p:cond delay="0"/>
                                          </p:stCondLst>
                                        </p:cTn>
                                        <p:tgtEl>
                                          <p:spTgt spid="628"/>
                                        </p:tgtEl>
                                        <p:attrNameLst>
                                          <p:attrName>style.visibility</p:attrName>
                                        </p:attrNameLst>
                                      </p:cBhvr>
                                      <p:to>
                                        <p:strVal val="visible"/>
                                      </p:to>
                                    </p:set>
                                    <p:animEffect transition="in" filter="fade">
                                      <p:cBhvr>
                                        <p:cTn id="34" dur="1000"/>
                                        <p:tgtEl>
                                          <p:spTgt spid="628"/>
                                        </p:tgtEl>
                                      </p:cBhvr>
                                    </p:animEffect>
                                  </p:childTnLst>
                                </p:cTn>
                              </p:par>
                              <p:par>
                                <p:cTn id="35" presetID="10" presetClass="entr" presetSubtype="0" fill="hold" nodeType="withEffect">
                                  <p:stCondLst>
                                    <p:cond delay="0"/>
                                  </p:stCondLst>
                                  <p:childTnLst>
                                    <p:set>
                                      <p:cBhvr>
                                        <p:cTn id="36" dur="1" fill="hold">
                                          <p:stCondLst>
                                            <p:cond delay="0"/>
                                          </p:stCondLst>
                                        </p:cTn>
                                        <p:tgtEl>
                                          <p:spTgt spid="629"/>
                                        </p:tgtEl>
                                        <p:attrNameLst>
                                          <p:attrName>style.visibility</p:attrName>
                                        </p:attrNameLst>
                                      </p:cBhvr>
                                      <p:to>
                                        <p:strVal val="visible"/>
                                      </p:to>
                                    </p:set>
                                    <p:animEffect transition="in" filter="fade">
                                      <p:cBhvr>
                                        <p:cTn id="37" dur="1000"/>
                                        <p:tgtEl>
                                          <p:spTgt spid="629"/>
                                        </p:tgtEl>
                                      </p:cBhvr>
                                    </p:animEffect>
                                  </p:childTnLst>
                                </p:cTn>
                              </p:par>
                              <p:par>
                                <p:cTn id="38" presetID="10" presetClass="entr" presetSubtype="0" fill="hold" nodeType="withEffect">
                                  <p:stCondLst>
                                    <p:cond delay="0"/>
                                  </p:stCondLst>
                                  <p:childTnLst>
                                    <p:set>
                                      <p:cBhvr>
                                        <p:cTn id="39" dur="1" fill="hold">
                                          <p:stCondLst>
                                            <p:cond delay="0"/>
                                          </p:stCondLst>
                                        </p:cTn>
                                        <p:tgtEl>
                                          <p:spTgt spid="630"/>
                                        </p:tgtEl>
                                        <p:attrNameLst>
                                          <p:attrName>style.visibility</p:attrName>
                                        </p:attrNameLst>
                                      </p:cBhvr>
                                      <p:to>
                                        <p:strVal val="visible"/>
                                      </p:to>
                                    </p:set>
                                    <p:animEffect transition="in" filter="fade">
                                      <p:cBhvr>
                                        <p:cTn id="40" dur="1000"/>
                                        <p:tgtEl>
                                          <p:spTgt spid="63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26"/>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627"/>
                                        </p:tgtEl>
                                        <p:attrNameLst>
                                          <p:attrName>style.visibility</p:attrName>
                                        </p:attrNameLst>
                                      </p:cBhvr>
                                      <p:to>
                                        <p:strVal val="visible"/>
                                      </p:to>
                                    </p:set>
                                    <p:animEffect transition="in" filter="fade">
                                      <p:cBhvr>
                                        <p:cTn id="47" dur="500"/>
                                        <p:tgtEl>
                                          <p:spTgt spid="627"/>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6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32"/>
                                        </p:tgtEl>
                                        <p:attrNameLst>
                                          <p:attrName>style.visibility</p:attrName>
                                        </p:attrNameLst>
                                      </p:cBhvr>
                                      <p:to>
                                        <p:strVal val="visible"/>
                                      </p:to>
                                    </p:set>
                                    <p:animEffect transition="in" filter="fade">
                                      <p:cBhvr>
                                        <p:cTn id="55" dur="500"/>
                                        <p:tgtEl>
                                          <p:spTgt spid="632"/>
                                        </p:tgtEl>
                                      </p:cBhvr>
                                    </p:animEffec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6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34"/>
                                        </p:tgtEl>
                                        <p:attrNameLst>
                                          <p:attrName>style.visibility</p:attrName>
                                        </p:attrNameLst>
                                      </p:cBhvr>
                                      <p:to>
                                        <p:strVal val="visible"/>
                                      </p:to>
                                    </p:set>
                                    <p:animEffect transition="in" filter="fade">
                                      <p:cBhvr>
                                        <p:cTn id="63" dur="500"/>
                                        <p:tgtEl>
                                          <p:spTgt spid="634"/>
                                        </p:tgtEl>
                                      </p:cBhvr>
                                    </p:animEffec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6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35"/>
                                        </p:tgtEl>
                                        <p:attrNameLst>
                                          <p:attrName>style.visibility</p:attrName>
                                        </p:attrNameLst>
                                      </p:cBhvr>
                                      <p:to>
                                        <p:strVal val="visible"/>
                                      </p:to>
                                    </p:set>
                                    <p:animEffect transition="in" filter="fade">
                                      <p:cBhvr>
                                        <p:cTn id="71" dur="500"/>
                                        <p:tgtEl>
                                          <p:spTgt spid="635"/>
                                        </p:tgtEl>
                                      </p:cBhvr>
                                    </p:animEffec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6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37"/>
                                        </p:tgtEl>
                                        <p:attrNameLst>
                                          <p:attrName>style.visibility</p:attrName>
                                        </p:attrNameLst>
                                      </p:cBhvr>
                                      <p:to>
                                        <p:strVal val="visible"/>
                                      </p:to>
                                    </p:set>
                                    <p:animEffect transition="in" filter="fade">
                                      <p:cBhvr>
                                        <p:cTn id="79" dur="500"/>
                                        <p:tgtEl>
                                          <p:spTgt spid="63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38"/>
                                        </p:tgtEl>
                                        <p:attrNameLst>
                                          <p:attrName>style.visibility</p:attrName>
                                        </p:attrNameLst>
                                      </p:cBhvr>
                                      <p:to>
                                        <p:strVal val="visible"/>
                                      </p:to>
                                    </p:set>
                                    <p:animEffect transition="in" filter="fade">
                                      <p:cBhvr>
                                        <p:cTn id="84" dur="500"/>
                                        <p:tgtEl>
                                          <p:spTgt spid="63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39">
                                            <p:txEl>
                                              <p:pRg st="0" end="0"/>
                                            </p:txEl>
                                          </p:spTgt>
                                        </p:tgtEl>
                                        <p:attrNameLst>
                                          <p:attrName>style.visibility</p:attrName>
                                        </p:attrNameLst>
                                      </p:cBhvr>
                                      <p:to>
                                        <p:strVal val="visible"/>
                                      </p:to>
                                    </p:set>
                                    <p:animEffect transition="in" filter="fade">
                                      <p:cBhvr>
                                        <p:cTn id="89" dur="1000"/>
                                        <p:tgtEl>
                                          <p:spTgt spid="6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644"/>
        <p:cNvGrpSpPr/>
        <p:nvPr/>
      </p:nvGrpSpPr>
      <p:grpSpPr>
        <a:xfrm>
          <a:off x="0" y="0"/>
          <a:ext cx="0" cy="0"/>
          <a:chOff x="0" y="0"/>
          <a:chExt cx="0" cy="0"/>
        </a:xfrm>
      </p:grpSpPr>
      <p:sp>
        <p:nvSpPr>
          <p:cNvPr id="645" name="Google Shape;645;p30"/>
          <p:cNvSpPr txBox="1"/>
          <p:nvPr/>
        </p:nvSpPr>
        <p:spPr>
          <a:xfrm>
            <a:off x="-13967" y="70458"/>
            <a:ext cx="12208511" cy="1508063"/>
          </a:xfrm>
          <a:prstGeom prst="rect">
            <a:avLst/>
          </a:prstGeom>
          <a:noFill/>
          <a:ln>
            <a:noFill/>
          </a:ln>
        </p:spPr>
        <p:txBody>
          <a:bodyPr spcFirstLastPara="1" wrap="square" lIns="91375" tIns="45675" rIns="91375" bIns="45675" anchor="t" anchorCtr="0">
            <a:spAutoFit/>
          </a:bodyPr>
          <a:lstStyle/>
          <a:p>
            <a:pPr marL="0" marR="0" lvl="1" indent="11424" algn="l"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2. Bản cáo trạng hùng hồn đẫm máu và nước mắt</a:t>
            </a:r>
            <a:endParaRPr sz="3200" b="0" i="0" u="none" strike="noStrike" cap="none">
              <a:solidFill>
                <a:srgbClr val="002060"/>
              </a:solidFill>
              <a:latin typeface="Times New Roman"/>
              <a:ea typeface="Times New Roman"/>
              <a:cs typeface="Times New Roman"/>
              <a:sym typeface="Times New Roman"/>
            </a:endParaRPr>
          </a:p>
          <a:p>
            <a:pPr marL="0" marR="0" lvl="1" indent="0" algn="l"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a:t>
            </a:r>
            <a:r>
              <a:rPr lang="en-US" sz="2800" b="1" i="0" u="none" strike="noStrike" cap="none">
                <a:solidFill>
                  <a:srgbClr val="002060"/>
                </a:solidFill>
                <a:latin typeface="Times New Roman"/>
                <a:ea typeface="Times New Roman"/>
                <a:cs typeface="Times New Roman"/>
                <a:sym typeface="Times New Roman"/>
              </a:rPr>
              <a:t>	</a:t>
            </a:r>
            <a:endParaRPr/>
          </a:p>
          <a:p>
            <a:pPr marL="0" marR="0" lvl="1" indent="0" algn="l" rtl="0">
              <a:spcBef>
                <a:spcPts val="0"/>
              </a:spcBef>
              <a:spcAft>
                <a:spcPts val="0"/>
              </a:spcAft>
              <a:buNone/>
            </a:pPr>
            <a:r>
              <a:rPr lang="en-US" sz="2800" b="1" i="0" u="none" strike="noStrike" cap="none">
                <a:solidFill>
                  <a:srgbClr val="002060"/>
                </a:solidFill>
                <a:latin typeface="Times New Roman"/>
                <a:ea typeface="Times New Roman"/>
                <a:cs typeface="Times New Roman"/>
                <a:sym typeface="Times New Roman"/>
              </a:rPr>
              <a:t>                                                             Tiểu kết</a:t>
            </a:r>
            <a:endParaRPr sz="2800" b="1" i="0" u="none" strike="noStrike" cap="none">
              <a:solidFill>
                <a:srgbClr val="002060"/>
              </a:solidFill>
              <a:latin typeface="Times New Roman"/>
              <a:ea typeface="Times New Roman"/>
              <a:cs typeface="Times New Roman"/>
              <a:sym typeface="Times New Roman"/>
            </a:endParaRPr>
          </a:p>
        </p:txBody>
      </p:sp>
      <p:sp>
        <p:nvSpPr>
          <p:cNvPr id="646" name="Google Shape;646;p30"/>
          <p:cNvSpPr txBox="1"/>
          <p:nvPr/>
        </p:nvSpPr>
        <p:spPr>
          <a:xfrm>
            <a:off x="5715" y="1714443"/>
            <a:ext cx="6106160" cy="584733"/>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3200" b="1" u="sng">
                <a:solidFill>
                  <a:srgbClr val="C55A11"/>
                </a:solidFill>
                <a:latin typeface="Times New Roman"/>
                <a:ea typeface="Times New Roman"/>
                <a:cs typeface="Times New Roman"/>
                <a:sym typeface="Times New Roman"/>
              </a:rPr>
              <a:t>VỀ MẶT NỘI DUNG</a:t>
            </a:r>
            <a:endParaRPr/>
          </a:p>
        </p:txBody>
      </p:sp>
      <p:sp>
        <p:nvSpPr>
          <p:cNvPr id="647" name="Google Shape;647;p30"/>
          <p:cNvSpPr txBox="1"/>
          <p:nvPr/>
        </p:nvSpPr>
        <p:spPr>
          <a:xfrm>
            <a:off x="6098540" y="1651382"/>
            <a:ext cx="6106160" cy="584733"/>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3200" b="1" u="sng">
                <a:solidFill>
                  <a:srgbClr val="C55A11"/>
                </a:solidFill>
                <a:latin typeface="Times New Roman"/>
                <a:ea typeface="Times New Roman"/>
                <a:cs typeface="Times New Roman"/>
                <a:sym typeface="Times New Roman"/>
              </a:rPr>
              <a:t>VỀ MẶT NGHỆ THUẬT</a:t>
            </a:r>
            <a:endParaRPr/>
          </a:p>
        </p:txBody>
      </p:sp>
      <p:sp>
        <p:nvSpPr>
          <p:cNvPr id="648" name="Google Shape;648;p30"/>
          <p:cNvSpPr txBox="1"/>
          <p:nvPr/>
        </p:nvSpPr>
        <p:spPr>
          <a:xfrm>
            <a:off x="498805" y="2690499"/>
            <a:ext cx="5271373" cy="3539388"/>
          </a:xfrm>
          <a:prstGeom prst="rect">
            <a:avLst/>
          </a:prstGeom>
          <a:noFill/>
          <a:ln>
            <a:noFill/>
          </a:ln>
        </p:spPr>
        <p:txBody>
          <a:bodyPr spcFirstLastPara="1" wrap="square" lIns="91375" tIns="45675" rIns="91375" bIns="45675" anchor="t" anchorCtr="0">
            <a:spAutoFit/>
          </a:bodyPr>
          <a:lstStyle/>
          <a:p>
            <a:pPr marL="457200" marR="0" lvl="0" indent="-457200" algn="just" rtl="0">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Đoạn thơ thứ hai hiện lên như một bản cáo trạng chi tiết, cặn kẽ về những tội ác mà quân Minh đã gây ra đối với dân tộc Đại Việt. Bên cạnh đó, đoạn thơ còn là hồi chuông được gióng lên đòi quyền sống của người dân vô tội.</a:t>
            </a:r>
            <a:endParaRPr/>
          </a:p>
        </p:txBody>
      </p:sp>
      <p:sp>
        <p:nvSpPr>
          <p:cNvPr id="649" name="Google Shape;649;p30"/>
          <p:cNvSpPr txBox="1"/>
          <p:nvPr/>
        </p:nvSpPr>
        <p:spPr>
          <a:xfrm>
            <a:off x="6638929" y="2550871"/>
            <a:ext cx="4854133" cy="3323944"/>
          </a:xfrm>
          <a:prstGeom prst="rect">
            <a:avLst/>
          </a:prstGeom>
          <a:noFill/>
          <a:ln>
            <a:noFill/>
          </a:ln>
        </p:spPr>
        <p:txBody>
          <a:bodyPr spcFirstLastPara="1" wrap="square" lIns="91375" tIns="45675" rIns="91375" bIns="45675" anchor="t" anchorCtr="0">
            <a:spAutoFit/>
          </a:bodyPr>
          <a:lstStyle/>
          <a:p>
            <a:pPr marL="457200" marR="0" lvl="0" indent="-457200" algn="just" rtl="0">
              <a:lnSpc>
                <a:spcPct val="150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Lời văn trong bản cáo trạng đanh thép, thống thiết, khi uất hận trào sôi, cảm thương tha thiết, lúc lại nghẹn ngào chua xót…</a:t>
            </a:r>
            <a:endParaRPr/>
          </a:p>
        </p:txBody>
      </p:sp>
      <p:cxnSp>
        <p:nvCxnSpPr>
          <p:cNvPr id="650" name="Google Shape;650;p30"/>
          <p:cNvCxnSpPr/>
          <p:nvPr/>
        </p:nvCxnSpPr>
        <p:spPr>
          <a:xfrm>
            <a:off x="6090285" y="2179955"/>
            <a:ext cx="0" cy="331343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animEffect transition="in" filter="fade">
                                      <p:cBhvr>
                                        <p:cTn id="7" dur="500"/>
                                        <p:tgtEl>
                                          <p:spTgt spid="6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8"/>
                                        </p:tgtEl>
                                        <p:attrNameLst>
                                          <p:attrName>style.visibility</p:attrName>
                                        </p:attrNameLst>
                                      </p:cBhvr>
                                      <p:to>
                                        <p:strVal val="visible"/>
                                      </p:to>
                                    </p:set>
                                    <p:animEffect transition="in" filter="fade">
                                      <p:cBhvr>
                                        <p:cTn id="11" dur="1000"/>
                                        <p:tgtEl>
                                          <p:spTgt spid="648"/>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6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47"/>
                                        </p:tgtEl>
                                        <p:attrNameLst>
                                          <p:attrName>style.visibility</p:attrName>
                                        </p:attrNameLst>
                                      </p:cBhvr>
                                      <p:to>
                                        <p:strVal val="visible"/>
                                      </p:to>
                                    </p:set>
                                    <p:animEffect transition="in" filter="fade">
                                      <p:cBhvr>
                                        <p:cTn id="19" dur="500"/>
                                        <p:tgtEl>
                                          <p:spTgt spid="64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49"/>
                                        </p:tgtEl>
                                        <p:attrNameLst>
                                          <p:attrName>style.visibility</p:attrName>
                                        </p:attrNameLst>
                                      </p:cBhvr>
                                      <p:to>
                                        <p:strVal val="visible"/>
                                      </p:to>
                                    </p:set>
                                    <p:animEffect transition="in" filter="fade">
                                      <p:cBhvr>
                                        <p:cTn id="23" dur="500"/>
                                        <p:tgtEl>
                                          <p:spTgt spid="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654"/>
        <p:cNvGrpSpPr/>
        <p:nvPr/>
      </p:nvGrpSpPr>
      <p:grpSpPr>
        <a:xfrm>
          <a:off x="0" y="0"/>
          <a:ext cx="0" cy="0"/>
          <a:chOff x="0" y="0"/>
          <a:chExt cx="0" cy="0"/>
        </a:xfrm>
      </p:grpSpPr>
      <p:sp>
        <p:nvSpPr>
          <p:cNvPr id="655" name="Google Shape;655;p31"/>
          <p:cNvSpPr txBox="1"/>
          <p:nvPr/>
        </p:nvSpPr>
        <p:spPr>
          <a:xfrm>
            <a:off x="238290" y="20102"/>
            <a:ext cx="11664684" cy="584733"/>
          </a:xfrm>
          <a:prstGeom prst="rect">
            <a:avLst/>
          </a:prstGeom>
          <a:noFill/>
          <a:ln>
            <a:noFill/>
          </a:ln>
        </p:spPr>
        <p:txBody>
          <a:bodyPr spcFirstLastPara="1" wrap="square" lIns="91375" tIns="45675" rIns="91375" bIns="45675" anchor="t" anchorCtr="0">
            <a:spAutoFit/>
          </a:bodyPr>
          <a:lstStyle/>
          <a:p>
            <a:pPr marL="0" marR="0" lvl="1" indent="0"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3. Quá trình của cuộc kháng chiến</a:t>
            </a:r>
            <a:endParaRPr sz="2800" b="0" i="0" u="none" strike="noStrike" cap="none">
              <a:solidFill>
                <a:srgbClr val="002060"/>
              </a:solidFill>
              <a:latin typeface="Times New Roman"/>
              <a:ea typeface="Times New Roman"/>
              <a:cs typeface="Times New Roman"/>
              <a:sym typeface="Times New Roman"/>
            </a:endParaRPr>
          </a:p>
        </p:txBody>
      </p:sp>
      <p:sp>
        <p:nvSpPr>
          <p:cNvPr id="656" name="Google Shape;656;p31"/>
          <p:cNvSpPr txBox="1"/>
          <p:nvPr/>
        </p:nvSpPr>
        <p:spPr>
          <a:xfrm>
            <a:off x="1326387" y="1831341"/>
            <a:ext cx="10466705" cy="477054"/>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00"/>
              </a:buClr>
              <a:buSzPts val="2500"/>
              <a:buFont typeface="Noto Sans Symbols"/>
              <a:buChar char="✔"/>
            </a:pPr>
            <a:r>
              <a:rPr lang="en-US" sz="2500">
                <a:solidFill>
                  <a:srgbClr val="000000"/>
                </a:solidFill>
                <a:latin typeface="Times New Roman"/>
                <a:ea typeface="Times New Roman"/>
                <a:cs typeface="Times New Roman"/>
                <a:sym typeface="Times New Roman"/>
              </a:rPr>
              <a:t>Hình tượng tâm lí được miêu tả bằng bút pháp chủ yếu: </a:t>
            </a:r>
            <a:r>
              <a:rPr lang="en-US" sz="2500" b="1" i="1">
                <a:solidFill>
                  <a:srgbClr val="000000"/>
                </a:solidFill>
                <a:latin typeface="Times New Roman"/>
                <a:ea typeface="Times New Roman"/>
                <a:cs typeface="Times New Roman"/>
                <a:sym typeface="Times New Roman"/>
              </a:rPr>
              <a:t>tự sự - trữ tình.</a:t>
            </a:r>
            <a:endParaRPr sz="2500">
              <a:solidFill>
                <a:srgbClr val="000000"/>
              </a:solidFill>
              <a:latin typeface="Times New Roman"/>
              <a:ea typeface="Times New Roman"/>
              <a:cs typeface="Times New Roman"/>
              <a:sym typeface="Times New Roman"/>
            </a:endParaRPr>
          </a:p>
        </p:txBody>
      </p:sp>
      <p:sp>
        <p:nvSpPr>
          <p:cNvPr id="657" name="Google Shape;657;p31"/>
          <p:cNvSpPr txBox="1"/>
          <p:nvPr/>
        </p:nvSpPr>
        <p:spPr>
          <a:xfrm>
            <a:off x="-24765" y="2326803"/>
            <a:ext cx="6436360" cy="409338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Ta đây:</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Núi Lam sơn dấy nghĩa,</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Chốn hoang dã nương mình.</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Ngẫm thù lớn há đội trời chung,</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Căm giặc nước thề không cùng sống.</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Đau lòng nhức óc, chốc đà mười mấy năm trời;</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Nếm mật nằm gai, há phải một hai sớm tối.</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Quên ăn vì giận, sách lược thao suy xét đã tinh;</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Ngẫm trước đến nay, lẽ hưng phế đắn đo càng kĩ.</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Những trằn trọc trong cơn mộng mị,</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Chỉ băn khoăn một nỗi đồ hồi.</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Vừa khi cờ nghĩa dấy lên,</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Chính lúc quân thù đang mạnh.</a:t>
            </a:r>
            <a:endParaRPr/>
          </a:p>
        </p:txBody>
      </p:sp>
      <p:sp>
        <p:nvSpPr>
          <p:cNvPr id="658" name="Google Shape;658;p31"/>
          <p:cNvSpPr/>
          <p:nvPr/>
        </p:nvSpPr>
        <p:spPr>
          <a:xfrm>
            <a:off x="7313295" y="4045867"/>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9" name="Google Shape;659;p31"/>
          <p:cNvSpPr txBox="1"/>
          <p:nvPr/>
        </p:nvSpPr>
        <p:spPr>
          <a:xfrm>
            <a:off x="7834631" y="3867432"/>
            <a:ext cx="401764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Cách xưng hô khiêm nhường</a:t>
            </a:r>
            <a:endParaRPr sz="2500">
              <a:solidFill>
                <a:srgbClr val="0000CC"/>
              </a:solidFill>
              <a:latin typeface="Times New Roman"/>
              <a:ea typeface="Times New Roman"/>
              <a:cs typeface="Times New Roman"/>
              <a:sym typeface="Times New Roman"/>
            </a:endParaRPr>
          </a:p>
        </p:txBody>
      </p:sp>
      <p:sp>
        <p:nvSpPr>
          <p:cNvPr id="660" name="Google Shape;660;p31"/>
          <p:cNvSpPr txBox="1"/>
          <p:nvPr/>
        </p:nvSpPr>
        <p:spPr>
          <a:xfrm>
            <a:off x="6506214" y="2431348"/>
            <a:ext cx="5677535" cy="475615"/>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2500" b="1" u="sng">
                <a:solidFill>
                  <a:srgbClr val="C55A11"/>
                </a:solidFill>
                <a:latin typeface="Times New Roman"/>
                <a:ea typeface="Times New Roman"/>
                <a:cs typeface="Times New Roman"/>
                <a:sym typeface="Times New Roman"/>
              </a:rPr>
              <a:t>Nguồn gốc xuất thân:</a:t>
            </a:r>
            <a:endParaRPr/>
          </a:p>
        </p:txBody>
      </p:sp>
      <p:sp>
        <p:nvSpPr>
          <p:cNvPr id="661" name="Google Shape;661;p31"/>
          <p:cNvSpPr/>
          <p:nvPr/>
        </p:nvSpPr>
        <p:spPr>
          <a:xfrm>
            <a:off x="7265669" y="315468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62" name="Google Shape;662;p31"/>
          <p:cNvSpPr txBox="1"/>
          <p:nvPr/>
        </p:nvSpPr>
        <p:spPr>
          <a:xfrm>
            <a:off x="7787640" y="2988950"/>
            <a:ext cx="4017645" cy="47561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Bình thường</a:t>
            </a:r>
            <a:endParaRPr/>
          </a:p>
        </p:txBody>
      </p:sp>
      <p:sp>
        <p:nvSpPr>
          <p:cNvPr id="663" name="Google Shape;663;p31"/>
          <p:cNvSpPr/>
          <p:nvPr/>
        </p:nvSpPr>
        <p:spPr>
          <a:xfrm>
            <a:off x="7277734" y="354457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64" name="Google Shape;664;p31"/>
          <p:cNvSpPr txBox="1"/>
          <p:nvPr/>
        </p:nvSpPr>
        <p:spPr>
          <a:xfrm>
            <a:off x="7799071" y="3366136"/>
            <a:ext cx="401764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b="1">
                <a:solidFill>
                  <a:srgbClr val="0000CC"/>
                </a:solidFill>
                <a:latin typeface="Times New Roman"/>
                <a:ea typeface="Times New Roman"/>
                <a:cs typeface="Times New Roman"/>
                <a:sym typeface="Times New Roman"/>
              </a:rPr>
              <a:t>Người anh hùng áo vải</a:t>
            </a:r>
            <a:endParaRPr sz="2500" b="1">
              <a:solidFill>
                <a:srgbClr val="0000CC"/>
              </a:solidFill>
              <a:latin typeface="Times New Roman"/>
              <a:ea typeface="Times New Roman"/>
              <a:cs typeface="Times New Roman"/>
              <a:sym typeface="Times New Roman"/>
            </a:endParaRPr>
          </a:p>
        </p:txBody>
      </p:sp>
      <p:pic>
        <p:nvPicPr>
          <p:cNvPr id="665" name="Google Shape;665;p31"/>
          <p:cNvPicPr preferRelativeResize="0">
            <a:picLocks noGrp="1"/>
          </p:cNvPicPr>
          <p:nvPr>
            <p:ph type="body" idx="1"/>
          </p:nvPr>
        </p:nvPicPr>
        <p:blipFill rotWithShape="1">
          <a:blip r:embed="rId3">
            <a:alphaModFix/>
          </a:blip>
          <a:srcRect/>
          <a:stretch/>
        </p:blipFill>
        <p:spPr>
          <a:xfrm>
            <a:off x="4453663" y="2279150"/>
            <a:ext cx="1286511" cy="4528820"/>
          </a:xfrm>
          <a:prstGeom prst="rect">
            <a:avLst/>
          </a:prstGeom>
          <a:noFill/>
          <a:ln>
            <a:noFill/>
          </a:ln>
        </p:spPr>
      </p:pic>
      <p:sp>
        <p:nvSpPr>
          <p:cNvPr id="666" name="Google Shape;666;p31"/>
          <p:cNvSpPr txBox="1"/>
          <p:nvPr/>
        </p:nvSpPr>
        <p:spPr>
          <a:xfrm>
            <a:off x="6637022" y="4530095"/>
            <a:ext cx="5215255" cy="47561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CC"/>
                </a:solidFill>
                <a:latin typeface="Times New Roman"/>
                <a:ea typeface="Times New Roman"/>
                <a:cs typeface="Times New Roman"/>
                <a:sym typeface="Times New Roman"/>
              </a:rPr>
              <a:t>Có nội tâm </a:t>
            </a:r>
            <a:r>
              <a:rPr lang="en-US" sz="2500" b="1">
                <a:solidFill>
                  <a:srgbClr val="0000CC"/>
                </a:solidFill>
                <a:latin typeface="Times New Roman"/>
                <a:ea typeface="Times New Roman"/>
                <a:cs typeface="Times New Roman"/>
                <a:sym typeface="Times New Roman"/>
              </a:rPr>
              <a:t>vận động dữ dội</a:t>
            </a:r>
            <a:r>
              <a:rPr lang="en-US" sz="2500">
                <a:solidFill>
                  <a:srgbClr val="0000CC"/>
                </a:solidFill>
                <a:latin typeface="Times New Roman"/>
                <a:ea typeface="Times New Roman"/>
                <a:cs typeface="Times New Roman"/>
                <a:sym typeface="Times New Roman"/>
              </a:rPr>
              <a:t> </a:t>
            </a:r>
            <a:endParaRPr sz="2500" b="1">
              <a:solidFill>
                <a:srgbClr val="0000CC"/>
              </a:solidFill>
              <a:latin typeface="Times New Roman"/>
              <a:ea typeface="Times New Roman"/>
              <a:cs typeface="Times New Roman"/>
              <a:sym typeface="Times New Roman"/>
            </a:endParaRPr>
          </a:p>
        </p:txBody>
      </p:sp>
      <p:sp>
        <p:nvSpPr>
          <p:cNvPr id="667" name="Google Shape;667;p31"/>
          <p:cNvSpPr txBox="1"/>
          <p:nvPr/>
        </p:nvSpPr>
        <p:spPr>
          <a:xfrm>
            <a:off x="5554637" y="4973072"/>
            <a:ext cx="6505645" cy="1738938"/>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3200">
                <a:solidFill>
                  <a:srgbClr val="FF0000"/>
                </a:solidFill>
                <a:latin typeface="Times New Roman"/>
                <a:ea typeface="Times New Roman"/>
                <a:cs typeface="Times New Roman"/>
                <a:sym typeface="Times New Roman"/>
              </a:rPr>
              <a:t>⇒ </a:t>
            </a:r>
            <a:r>
              <a:rPr lang="en-US" sz="2500">
                <a:solidFill>
                  <a:srgbClr val="FF0000"/>
                </a:solidFill>
                <a:latin typeface="Times New Roman"/>
                <a:ea typeface="Times New Roman"/>
                <a:cs typeface="Times New Roman"/>
                <a:sym typeface="Times New Roman"/>
              </a:rPr>
              <a:t>Hình tượng Lê Lợi và Trần Quốc Tuấn (</a:t>
            </a:r>
            <a:r>
              <a:rPr lang="en-US" sz="2500" i="1">
                <a:solidFill>
                  <a:srgbClr val="FF0000"/>
                </a:solidFill>
                <a:latin typeface="Times New Roman"/>
                <a:ea typeface="Times New Roman"/>
                <a:cs typeface="Times New Roman"/>
                <a:sym typeface="Times New Roman"/>
              </a:rPr>
              <a:t>Hịch tướng sĩ</a:t>
            </a:r>
            <a:r>
              <a:rPr lang="en-US" sz="2500">
                <a:solidFill>
                  <a:srgbClr val="FF0000"/>
                </a:solidFill>
                <a:latin typeface="Times New Roman"/>
                <a:ea typeface="Times New Roman"/>
                <a:cs typeface="Times New Roman"/>
                <a:sym typeface="Times New Roman"/>
              </a:rPr>
              <a:t>) đều có chung ý thức trách nhiệm cao với đất nước, có ý chí hoài bão cao cả và lòng căm thù giặc sâu sắc.</a:t>
            </a:r>
            <a:endParaRPr/>
          </a:p>
        </p:txBody>
      </p:sp>
      <p:sp>
        <p:nvSpPr>
          <p:cNvPr id="668" name="Google Shape;668;p31"/>
          <p:cNvSpPr/>
          <p:nvPr/>
        </p:nvSpPr>
        <p:spPr>
          <a:xfrm>
            <a:off x="441745" y="753613"/>
            <a:ext cx="112405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C00000"/>
                </a:solidFill>
                <a:latin typeface="Times New Roman"/>
                <a:ea typeface="Times New Roman"/>
                <a:cs typeface="Times New Roman"/>
                <a:sym typeface="Times New Roman"/>
              </a:rPr>
              <a:t> a. Hình tượng người chủ tướng Lê Lợi</a:t>
            </a:r>
            <a:endParaRPr sz="2000">
              <a:solidFill>
                <a:srgbClr val="C00000"/>
              </a:solidFill>
              <a:latin typeface="Calibri"/>
              <a:ea typeface="Calibri"/>
              <a:cs typeface="Calibri"/>
              <a:sym typeface="Calibri"/>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5">
                                            <p:txEl>
                                              <p:pRg st="0" end="0"/>
                                            </p:txEl>
                                          </p:spTgt>
                                        </p:tgtEl>
                                        <p:attrNameLst>
                                          <p:attrName>style.visibility</p:attrName>
                                        </p:attrNameLst>
                                      </p:cBhvr>
                                      <p:to>
                                        <p:strVal val="visible"/>
                                      </p:to>
                                    </p:set>
                                    <p:animEffect transition="in" filter="fade">
                                      <p:cBhvr>
                                        <p:cTn id="7" dur="1000"/>
                                        <p:tgtEl>
                                          <p:spTgt spid="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6"/>
                                        </p:tgtEl>
                                        <p:attrNameLst>
                                          <p:attrName>style.visibility</p:attrName>
                                        </p:attrNameLst>
                                      </p:cBhvr>
                                      <p:to>
                                        <p:strVal val="visible"/>
                                      </p:to>
                                    </p:set>
                                    <p:animEffect transition="in" filter="fade">
                                      <p:cBhvr>
                                        <p:cTn id="12" dur="80"/>
                                        <p:tgtEl>
                                          <p:spTgt spid="65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65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57"/>
                                        </p:tgtEl>
                                        <p:attrNameLst>
                                          <p:attrName>style.visibility</p:attrName>
                                        </p:attrNameLst>
                                      </p:cBhvr>
                                      <p:to>
                                        <p:strVal val="visible"/>
                                      </p:to>
                                    </p:set>
                                    <p:animEffect transition="in" filter="fade">
                                      <p:cBhvr>
                                        <p:cTn id="19" dur="1000"/>
                                        <p:tgtEl>
                                          <p:spTgt spid="657"/>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6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9"/>
                                        </p:tgtEl>
                                        <p:attrNameLst>
                                          <p:attrName>style.visibility</p:attrName>
                                        </p:attrNameLst>
                                      </p:cBhvr>
                                      <p:to>
                                        <p:strVal val="visible"/>
                                      </p:to>
                                    </p:set>
                                    <p:animEffect transition="in" filter="fade">
                                      <p:cBhvr>
                                        <p:cTn id="27" dur="500"/>
                                        <p:tgtEl>
                                          <p:spTgt spid="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0"/>
                                        </p:tgtEl>
                                        <p:attrNameLst>
                                          <p:attrName>style.visibility</p:attrName>
                                        </p:attrNameLst>
                                      </p:cBhvr>
                                      <p:to>
                                        <p:strVal val="visible"/>
                                      </p:to>
                                    </p:set>
                                    <p:animEffect transition="in" filter="fade">
                                      <p:cBhvr>
                                        <p:cTn id="32" dur="500"/>
                                        <p:tgtEl>
                                          <p:spTgt spid="660"/>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6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62"/>
                                        </p:tgtEl>
                                        <p:attrNameLst>
                                          <p:attrName>style.visibility</p:attrName>
                                        </p:attrNameLst>
                                      </p:cBhvr>
                                      <p:to>
                                        <p:strVal val="visible"/>
                                      </p:to>
                                    </p:set>
                                    <p:animEffect transition="in" filter="fade">
                                      <p:cBhvr>
                                        <p:cTn id="40" dur="500"/>
                                        <p:tgtEl>
                                          <p:spTgt spid="662"/>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66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64"/>
                                        </p:tgtEl>
                                        <p:attrNameLst>
                                          <p:attrName>style.visibility</p:attrName>
                                        </p:attrNameLst>
                                      </p:cBhvr>
                                      <p:to>
                                        <p:strVal val="visible"/>
                                      </p:to>
                                    </p:set>
                                    <p:animEffect transition="in" filter="fade">
                                      <p:cBhvr>
                                        <p:cTn id="48" dur="500"/>
                                        <p:tgtEl>
                                          <p:spTgt spid="66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65"/>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666"/>
                                        </p:tgtEl>
                                        <p:attrNameLst>
                                          <p:attrName>style.visibility</p:attrName>
                                        </p:attrNameLst>
                                      </p:cBhvr>
                                      <p:to>
                                        <p:strVal val="visible"/>
                                      </p:to>
                                    </p:set>
                                    <p:animEffect transition="in" filter="fade">
                                      <p:cBhvr>
                                        <p:cTn id="55" dur="500"/>
                                        <p:tgtEl>
                                          <p:spTgt spid="66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67"/>
                                        </p:tgtEl>
                                        <p:attrNameLst>
                                          <p:attrName>style.visibility</p:attrName>
                                        </p:attrNameLst>
                                      </p:cBhvr>
                                      <p:to>
                                        <p:strVal val="visible"/>
                                      </p:to>
                                    </p:set>
                                    <p:animEffect transition="in" filter="fade">
                                      <p:cBhvr>
                                        <p:cTn id="60" dur="10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673" name="Google Shape;673;p32"/>
          <p:cNvSpPr txBox="1"/>
          <p:nvPr/>
        </p:nvSpPr>
        <p:spPr>
          <a:xfrm>
            <a:off x="206758" y="713806"/>
            <a:ext cx="12600306" cy="523178"/>
          </a:xfrm>
          <a:prstGeom prst="rect">
            <a:avLst/>
          </a:prstGeom>
          <a:noFill/>
          <a:ln>
            <a:noFill/>
          </a:ln>
        </p:spPr>
        <p:txBody>
          <a:bodyPr spcFirstLastPara="1" wrap="square" lIns="91375" tIns="45675" rIns="91375" bIns="45675" anchor="t" anchorCtr="0">
            <a:spAutoFit/>
          </a:bodyPr>
          <a:lstStyle/>
          <a:p>
            <a:pPr marL="0" marR="0" lvl="1" indent="0" algn="l" rtl="0">
              <a:spcBef>
                <a:spcPts val="0"/>
              </a:spcBef>
              <a:spcAft>
                <a:spcPts val="0"/>
              </a:spcAft>
              <a:buNone/>
            </a:pPr>
            <a:r>
              <a:rPr lang="en-US" sz="2800" b="1" i="1" u="none" strike="noStrike" cap="none">
                <a:solidFill>
                  <a:srgbClr val="C00000"/>
                </a:solidFill>
                <a:latin typeface="Times New Roman"/>
                <a:ea typeface="Times New Roman"/>
                <a:cs typeface="Times New Roman"/>
                <a:sym typeface="Times New Roman"/>
              </a:rPr>
              <a:t>b. Những năm tháng gian khổ buổi đầu của cuộc khởi nghĩa Lam Sơn </a:t>
            </a:r>
            <a:endParaRPr sz="2800" b="1" i="1" u="none" strike="noStrike" cap="none">
              <a:solidFill>
                <a:srgbClr val="C00000"/>
              </a:solidFill>
              <a:latin typeface="Times New Roman"/>
              <a:ea typeface="Times New Roman"/>
              <a:cs typeface="Times New Roman"/>
              <a:sym typeface="Times New Roman"/>
            </a:endParaRPr>
          </a:p>
        </p:txBody>
      </p:sp>
      <p:sp>
        <p:nvSpPr>
          <p:cNvPr id="674" name="Google Shape;674;p32"/>
          <p:cNvSpPr txBox="1"/>
          <p:nvPr/>
        </p:nvSpPr>
        <p:spPr>
          <a:xfrm>
            <a:off x="146685" y="1278894"/>
            <a:ext cx="6106795" cy="532453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Lại ngặt vì:</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Tuấn kiệt như sao buổi sớm,</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Nhân tài như lá mùa thu.</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Việc bôn tẩu thiếu kẻ đỡ đần,</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Nơi duy ác hiếm người bàn bạc.</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Tấm lòng cứu nước, vẫn đăm đăm muốn tiến về đông,</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Cỗ xe cầu hiền, thường chăm chắm còn dành phía tả.</a:t>
            </a:r>
            <a:endParaRPr/>
          </a:p>
          <a:p>
            <a:pPr marL="0" marR="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Thế mà:</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Trông người, người càng vắng bóng, mịt mù như nhìn chốn bể khơi.</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Tự ta, ta phải dốc lòng, vội vã hơn cứu người chết đuối.</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Phần vì giận quân thù ngang dọc,</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Phần vì lo vận nước khó khăn,</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Khi Linh Sơn lương hết mấy tuần,</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Khi Khôi Huyện quân không một đội.</a:t>
            </a:r>
            <a:endParaRPr/>
          </a:p>
          <a:p>
            <a:pPr marL="0" marR="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p:txBody>
      </p:sp>
      <p:sp>
        <p:nvSpPr>
          <p:cNvPr id="675" name="Google Shape;675;p32"/>
          <p:cNvSpPr txBox="1"/>
          <p:nvPr/>
        </p:nvSpPr>
        <p:spPr>
          <a:xfrm>
            <a:off x="147321" y="1586234"/>
            <a:ext cx="4061460" cy="1323439"/>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Tuấn kiệt như sao buổi sớm,</a:t>
            </a:r>
            <a:endParaRPr sz="20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Nhân tài như lá mùa thu.</a:t>
            </a:r>
            <a:endParaRPr sz="20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Việc bôn tẩu thiếu kẻ đỡ đần,</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Nơi duy ác hiếm người bàn bạc.</a:t>
            </a:r>
            <a:endParaRPr/>
          </a:p>
        </p:txBody>
      </p:sp>
      <p:sp>
        <p:nvSpPr>
          <p:cNvPr id="676" name="Google Shape;676;p32"/>
          <p:cNvSpPr txBox="1"/>
          <p:nvPr/>
        </p:nvSpPr>
        <p:spPr>
          <a:xfrm>
            <a:off x="147321" y="5552440"/>
            <a:ext cx="4030980" cy="40011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Khi Linh Sơn lương hết mấy tuần,</a:t>
            </a:r>
            <a:endParaRPr/>
          </a:p>
        </p:txBody>
      </p:sp>
      <p:cxnSp>
        <p:nvCxnSpPr>
          <p:cNvPr id="677" name="Google Shape;677;p32"/>
          <p:cNvCxnSpPr/>
          <p:nvPr/>
        </p:nvCxnSpPr>
        <p:spPr>
          <a:xfrm>
            <a:off x="5993765" y="1534160"/>
            <a:ext cx="0" cy="5120640"/>
          </a:xfrm>
          <a:prstGeom prst="straightConnector1">
            <a:avLst/>
          </a:prstGeom>
          <a:noFill/>
          <a:ln w="9525" cap="flat" cmpd="sng">
            <a:solidFill>
              <a:schemeClr val="dk1"/>
            </a:solidFill>
            <a:prstDash val="solid"/>
            <a:miter lim="800000"/>
            <a:headEnd type="none" w="sm" len="sm"/>
            <a:tailEnd type="none" w="sm" len="sm"/>
          </a:ln>
        </p:spPr>
      </p:cxnSp>
      <p:sp>
        <p:nvSpPr>
          <p:cNvPr id="678" name="Google Shape;678;p32"/>
          <p:cNvSpPr txBox="1"/>
          <p:nvPr/>
        </p:nvSpPr>
        <p:spPr>
          <a:xfrm>
            <a:off x="5994401" y="1555750"/>
            <a:ext cx="6200140" cy="491490"/>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2600" b="1" u="sng">
                <a:solidFill>
                  <a:srgbClr val="C55A11"/>
                </a:solidFill>
                <a:latin typeface="Times New Roman"/>
                <a:ea typeface="Times New Roman"/>
                <a:cs typeface="Times New Roman"/>
                <a:sym typeface="Times New Roman"/>
              </a:rPr>
              <a:t>Quân địch</a:t>
            </a:r>
            <a:endParaRPr/>
          </a:p>
        </p:txBody>
      </p:sp>
      <p:sp>
        <p:nvSpPr>
          <p:cNvPr id="679" name="Google Shape;679;p32"/>
          <p:cNvSpPr txBox="1"/>
          <p:nvPr/>
        </p:nvSpPr>
        <p:spPr>
          <a:xfrm>
            <a:off x="5994401" y="2908300"/>
            <a:ext cx="6200140" cy="491490"/>
          </a:xfrm>
          <a:prstGeom prst="rect">
            <a:avLst/>
          </a:prstGeom>
          <a:noFill/>
          <a:ln>
            <a:noFill/>
          </a:ln>
        </p:spPr>
        <p:txBody>
          <a:bodyPr spcFirstLastPara="1" wrap="square" lIns="91375" tIns="45675" rIns="91375" bIns="45675" anchor="t" anchorCtr="0">
            <a:spAutoFit/>
          </a:bodyPr>
          <a:lstStyle/>
          <a:p>
            <a:pPr marL="0" marR="0" lvl="0" indent="0" algn="ctr" rtl="0">
              <a:spcBef>
                <a:spcPts val="0"/>
              </a:spcBef>
              <a:spcAft>
                <a:spcPts val="0"/>
              </a:spcAft>
              <a:buNone/>
            </a:pPr>
            <a:r>
              <a:rPr lang="en-US" sz="2600" b="1" u="sng">
                <a:solidFill>
                  <a:srgbClr val="C55A11"/>
                </a:solidFill>
                <a:latin typeface="Times New Roman"/>
                <a:ea typeface="Times New Roman"/>
                <a:cs typeface="Times New Roman"/>
                <a:sym typeface="Times New Roman"/>
              </a:rPr>
              <a:t>Quân ta</a:t>
            </a:r>
            <a:endParaRPr/>
          </a:p>
        </p:txBody>
      </p:sp>
      <p:sp>
        <p:nvSpPr>
          <p:cNvPr id="680" name="Google Shape;680;p32"/>
          <p:cNvSpPr txBox="1"/>
          <p:nvPr/>
        </p:nvSpPr>
        <p:spPr>
          <a:xfrm>
            <a:off x="6818634" y="1941835"/>
            <a:ext cx="3754755" cy="110680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00"/>
              </a:buClr>
              <a:buSzPts val="2200"/>
              <a:buFont typeface="Noto Sans Symbols"/>
              <a:buChar char="⮚"/>
            </a:pPr>
            <a:r>
              <a:rPr lang="en-US" sz="2200">
                <a:solidFill>
                  <a:srgbClr val="000000"/>
                </a:solidFill>
                <a:latin typeface="Times New Roman"/>
                <a:ea typeface="Times New Roman"/>
                <a:cs typeface="Times New Roman"/>
                <a:sym typeface="Times New Roman"/>
              </a:rPr>
              <a:t>Đang mạnh</a:t>
            </a:r>
            <a:endParaRPr/>
          </a:p>
          <a:p>
            <a:pPr marL="342744" marR="0" lvl="0" indent="-342744" algn="l" rtl="0">
              <a:spcBef>
                <a:spcPts val="0"/>
              </a:spcBef>
              <a:spcAft>
                <a:spcPts val="0"/>
              </a:spcAft>
              <a:buClr>
                <a:srgbClr val="000000"/>
              </a:buClr>
              <a:buSzPts val="2200"/>
              <a:buFont typeface="Noto Sans Symbols"/>
              <a:buChar char="⮚"/>
            </a:pPr>
            <a:r>
              <a:rPr lang="en-US" sz="2200">
                <a:solidFill>
                  <a:srgbClr val="000000"/>
                </a:solidFill>
                <a:latin typeface="Times New Roman"/>
                <a:ea typeface="Times New Roman"/>
                <a:cs typeface="Times New Roman"/>
                <a:sym typeface="Times New Roman"/>
              </a:rPr>
              <a:t>Tàn bạo</a:t>
            </a:r>
            <a:endParaRPr/>
          </a:p>
          <a:p>
            <a:pPr marL="342744" marR="0" lvl="0" indent="-342744" algn="l" rtl="0">
              <a:spcBef>
                <a:spcPts val="0"/>
              </a:spcBef>
              <a:spcAft>
                <a:spcPts val="0"/>
              </a:spcAft>
              <a:buClr>
                <a:srgbClr val="000000"/>
              </a:buClr>
              <a:buSzPts val="2200"/>
              <a:buFont typeface="Noto Sans Symbols"/>
              <a:buChar char="⮚"/>
            </a:pPr>
            <a:r>
              <a:rPr lang="en-US" sz="2200">
                <a:solidFill>
                  <a:srgbClr val="000000"/>
                </a:solidFill>
                <a:latin typeface="Times New Roman"/>
                <a:ea typeface="Times New Roman"/>
                <a:cs typeface="Times New Roman"/>
                <a:sym typeface="Times New Roman"/>
              </a:rPr>
              <a:t>Xảo trá</a:t>
            </a:r>
            <a:endParaRPr/>
          </a:p>
        </p:txBody>
      </p:sp>
      <p:sp>
        <p:nvSpPr>
          <p:cNvPr id="681" name="Google Shape;681;p32"/>
          <p:cNvSpPr txBox="1"/>
          <p:nvPr/>
        </p:nvSpPr>
        <p:spPr>
          <a:xfrm>
            <a:off x="6818634" y="3359155"/>
            <a:ext cx="3754755" cy="42989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00"/>
              </a:buClr>
              <a:buSzPts val="2200"/>
              <a:buFont typeface="Noto Sans Symbols"/>
              <a:buChar char="⮚"/>
            </a:pPr>
            <a:r>
              <a:rPr lang="en-US" sz="2200">
                <a:solidFill>
                  <a:srgbClr val="000000"/>
                </a:solidFill>
                <a:latin typeface="Times New Roman"/>
                <a:ea typeface="Times New Roman"/>
                <a:cs typeface="Times New Roman"/>
                <a:sym typeface="Times New Roman"/>
              </a:rPr>
              <a:t>Lực lượng mỏng</a:t>
            </a:r>
            <a:endParaRPr/>
          </a:p>
        </p:txBody>
      </p:sp>
      <p:sp>
        <p:nvSpPr>
          <p:cNvPr id="682" name="Google Shape;682;p32"/>
          <p:cNvSpPr txBox="1"/>
          <p:nvPr/>
        </p:nvSpPr>
        <p:spPr>
          <a:xfrm>
            <a:off x="147324" y="5850890"/>
            <a:ext cx="4079963" cy="40011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Khi Khôi Huyện quân không một đội.</a:t>
            </a:r>
            <a:endParaRPr/>
          </a:p>
        </p:txBody>
      </p:sp>
      <p:sp>
        <p:nvSpPr>
          <p:cNvPr id="683" name="Google Shape;683;p32"/>
          <p:cNvSpPr txBox="1"/>
          <p:nvPr/>
        </p:nvSpPr>
        <p:spPr>
          <a:xfrm>
            <a:off x="6818634" y="4071625"/>
            <a:ext cx="3754755" cy="42989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00"/>
              </a:buClr>
              <a:buSzPts val="2200"/>
              <a:buFont typeface="Noto Sans Symbols"/>
              <a:buChar char="⮚"/>
            </a:pPr>
            <a:r>
              <a:rPr lang="en-US" sz="2200">
                <a:solidFill>
                  <a:srgbClr val="000000"/>
                </a:solidFill>
                <a:latin typeface="Times New Roman"/>
                <a:ea typeface="Times New Roman"/>
                <a:cs typeface="Times New Roman"/>
                <a:sym typeface="Times New Roman"/>
              </a:rPr>
              <a:t>Thiếu nhân tài</a:t>
            </a:r>
            <a:endParaRPr/>
          </a:p>
        </p:txBody>
      </p:sp>
      <p:sp>
        <p:nvSpPr>
          <p:cNvPr id="684" name="Google Shape;684;p32"/>
          <p:cNvSpPr txBox="1"/>
          <p:nvPr/>
        </p:nvSpPr>
        <p:spPr>
          <a:xfrm>
            <a:off x="6818634" y="5628645"/>
            <a:ext cx="3754755" cy="430887"/>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00"/>
              </a:buClr>
              <a:buSzPts val="2200"/>
              <a:buFont typeface="Noto Sans Symbols"/>
              <a:buChar char="⮚"/>
            </a:pPr>
            <a:r>
              <a:rPr lang="en-US" sz="2200">
                <a:solidFill>
                  <a:srgbClr val="000000"/>
                </a:solidFill>
                <a:latin typeface="Times New Roman"/>
                <a:ea typeface="Times New Roman"/>
                <a:cs typeface="Times New Roman"/>
                <a:sym typeface="Times New Roman"/>
              </a:rPr>
              <a:t>Lương thảo khan hiếm</a:t>
            </a:r>
            <a:endParaRPr/>
          </a:p>
        </p:txBody>
      </p:sp>
      <p:sp>
        <p:nvSpPr>
          <p:cNvPr id="685" name="Google Shape;685;p32"/>
          <p:cNvSpPr txBox="1"/>
          <p:nvPr/>
        </p:nvSpPr>
        <p:spPr>
          <a:xfrm>
            <a:off x="238290" y="20102"/>
            <a:ext cx="11664684" cy="584733"/>
          </a:xfrm>
          <a:prstGeom prst="rect">
            <a:avLst/>
          </a:prstGeom>
          <a:noFill/>
          <a:ln>
            <a:noFill/>
          </a:ln>
        </p:spPr>
        <p:txBody>
          <a:bodyPr spcFirstLastPara="1" wrap="square" lIns="91375" tIns="45675" rIns="91375" bIns="45675" anchor="t" anchorCtr="0">
            <a:spAutoFit/>
          </a:bodyPr>
          <a:lstStyle/>
          <a:p>
            <a:pPr marL="0" marR="0" lvl="1" indent="0"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3. Quá trình của cuộc kháng chiến</a:t>
            </a:r>
            <a:endParaRPr sz="2800" b="0"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animEffect transition="in" filter="fade">
                                      <p:cBhvr>
                                        <p:cTn id="7" dur="1000"/>
                                        <p:tgtEl>
                                          <p:spTgt spid="675"/>
                                        </p:tgtEl>
                                      </p:cBhvr>
                                    </p:animEffect>
                                  </p:childTnLst>
                                </p:cTn>
                              </p:par>
                              <p:par>
                                <p:cTn id="8" presetID="10" presetClass="entr" presetSubtype="0" fill="hold" nodeType="withEffect">
                                  <p:stCondLst>
                                    <p:cond delay="0"/>
                                  </p:stCondLst>
                                  <p:childTnLst>
                                    <p:set>
                                      <p:cBhvr>
                                        <p:cTn id="9" dur="1" fill="hold">
                                          <p:stCondLst>
                                            <p:cond delay="0"/>
                                          </p:stCondLst>
                                        </p:cTn>
                                        <p:tgtEl>
                                          <p:spTgt spid="676"/>
                                        </p:tgtEl>
                                        <p:attrNameLst>
                                          <p:attrName>style.visibility</p:attrName>
                                        </p:attrNameLst>
                                      </p:cBhvr>
                                      <p:to>
                                        <p:strVal val="visible"/>
                                      </p:to>
                                    </p:set>
                                    <p:animEffect transition="in" filter="fade">
                                      <p:cBhvr>
                                        <p:cTn id="10" dur="1000"/>
                                        <p:tgtEl>
                                          <p:spTgt spid="676"/>
                                        </p:tgtEl>
                                      </p:cBhvr>
                                    </p:animEffect>
                                  </p:childTnLst>
                                </p:cTn>
                              </p:par>
                              <p:par>
                                <p:cTn id="11" presetID="10" presetClass="entr" presetSubtype="0" fill="hold" nodeType="withEffect">
                                  <p:stCondLst>
                                    <p:cond delay="0"/>
                                  </p:stCondLst>
                                  <p:childTnLst>
                                    <p:set>
                                      <p:cBhvr>
                                        <p:cTn id="12" dur="1" fill="hold">
                                          <p:stCondLst>
                                            <p:cond delay="0"/>
                                          </p:stCondLst>
                                        </p:cTn>
                                        <p:tgtEl>
                                          <p:spTgt spid="682"/>
                                        </p:tgtEl>
                                        <p:attrNameLst>
                                          <p:attrName>style.visibility</p:attrName>
                                        </p:attrNameLst>
                                      </p:cBhvr>
                                      <p:to>
                                        <p:strVal val="visible"/>
                                      </p:to>
                                    </p:set>
                                    <p:animEffect transition="in" filter="fade">
                                      <p:cBhvr>
                                        <p:cTn id="13" dur="1000"/>
                                        <p:tgtEl>
                                          <p:spTgt spid="682"/>
                                        </p:tgtEl>
                                      </p:cBhvr>
                                    </p:animEffect>
                                  </p:childTnLst>
                                </p:cTn>
                              </p:par>
                              <p:par>
                                <p:cTn id="14" presetID="10" presetClass="entr" presetSubtype="0" fill="hold" nodeType="withEffect">
                                  <p:stCondLst>
                                    <p:cond delay="0"/>
                                  </p:stCondLst>
                                  <p:childTnLst>
                                    <p:set>
                                      <p:cBhvr>
                                        <p:cTn id="15" dur="1" fill="hold">
                                          <p:stCondLst>
                                            <p:cond delay="0"/>
                                          </p:stCondLst>
                                        </p:cTn>
                                        <p:tgtEl>
                                          <p:spTgt spid="674"/>
                                        </p:tgtEl>
                                        <p:attrNameLst>
                                          <p:attrName>style.visibility</p:attrName>
                                        </p:attrNameLst>
                                      </p:cBhvr>
                                      <p:to>
                                        <p:strVal val="visible"/>
                                      </p:to>
                                    </p:set>
                                    <p:animEffect transition="in" filter="fade">
                                      <p:cBhvr>
                                        <p:cTn id="16" dur="1000"/>
                                        <p:tgtEl>
                                          <p:spTgt spid="674"/>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6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8"/>
                                        </p:tgtEl>
                                        <p:attrNameLst>
                                          <p:attrName>style.visibility</p:attrName>
                                        </p:attrNameLst>
                                      </p:cBhvr>
                                      <p:to>
                                        <p:strVal val="visible"/>
                                      </p:to>
                                    </p:set>
                                    <p:animEffect transition="in" filter="fade">
                                      <p:cBhvr>
                                        <p:cTn id="24" dur="500"/>
                                        <p:tgtEl>
                                          <p:spTgt spid="678"/>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80"/>
                                        </p:tgtEl>
                                        <p:attrNameLst>
                                          <p:attrName>style.visibility</p:attrName>
                                        </p:attrNameLst>
                                      </p:cBhvr>
                                      <p:to>
                                        <p:strVal val="visible"/>
                                      </p:to>
                                    </p:set>
                                    <p:animEffect transition="in" filter="fade">
                                      <p:cBhvr>
                                        <p:cTn id="28" dur="500"/>
                                        <p:tgtEl>
                                          <p:spTgt spid="68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79"/>
                                        </p:tgtEl>
                                        <p:attrNameLst>
                                          <p:attrName>style.visibility</p:attrName>
                                        </p:attrNameLst>
                                      </p:cBhvr>
                                      <p:to>
                                        <p:strVal val="visible"/>
                                      </p:to>
                                    </p:set>
                                    <p:animEffect transition="in" filter="fade">
                                      <p:cBhvr>
                                        <p:cTn id="33" dur="500"/>
                                        <p:tgtEl>
                                          <p:spTgt spid="6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81"/>
                                        </p:tgtEl>
                                        <p:attrNameLst>
                                          <p:attrName>style.visibility</p:attrName>
                                        </p:attrNameLst>
                                      </p:cBhvr>
                                      <p:to>
                                        <p:strVal val="visible"/>
                                      </p:to>
                                    </p:set>
                                    <p:animEffect transition="in" filter="fade">
                                      <p:cBhvr>
                                        <p:cTn id="38" dur="500"/>
                                        <p:tgtEl>
                                          <p:spTgt spid="68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83"/>
                                        </p:tgtEl>
                                        <p:attrNameLst>
                                          <p:attrName>style.visibility</p:attrName>
                                        </p:attrNameLst>
                                      </p:cBhvr>
                                      <p:to>
                                        <p:strVal val="visible"/>
                                      </p:to>
                                    </p:set>
                                    <p:animEffect transition="in" filter="fade">
                                      <p:cBhvr>
                                        <p:cTn id="43" dur="500"/>
                                        <p:tgtEl>
                                          <p:spTgt spid="68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84"/>
                                        </p:tgtEl>
                                        <p:attrNameLst>
                                          <p:attrName>style.visibility</p:attrName>
                                        </p:attrNameLst>
                                      </p:cBhvr>
                                      <p:to>
                                        <p:strVal val="visible"/>
                                      </p:to>
                                    </p:set>
                                    <p:animEffect transition="in" filter="fade">
                                      <p:cBhvr>
                                        <p:cTn id="48"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689"/>
        <p:cNvGrpSpPr/>
        <p:nvPr/>
      </p:nvGrpSpPr>
      <p:grpSpPr>
        <a:xfrm>
          <a:off x="0" y="0"/>
          <a:ext cx="0" cy="0"/>
          <a:chOff x="0" y="0"/>
          <a:chExt cx="0" cy="0"/>
        </a:xfrm>
      </p:grpSpPr>
      <p:sp>
        <p:nvSpPr>
          <p:cNvPr id="690" name="Google Shape;690;p33"/>
          <p:cNvSpPr txBox="1"/>
          <p:nvPr/>
        </p:nvSpPr>
        <p:spPr>
          <a:xfrm>
            <a:off x="427482" y="634976"/>
            <a:ext cx="12600306" cy="523178"/>
          </a:xfrm>
          <a:prstGeom prst="rect">
            <a:avLst/>
          </a:prstGeom>
          <a:noFill/>
          <a:ln>
            <a:noFill/>
          </a:ln>
        </p:spPr>
        <p:txBody>
          <a:bodyPr spcFirstLastPara="1" wrap="square" lIns="91375" tIns="45675" rIns="91375" bIns="45675" anchor="t" anchorCtr="0">
            <a:spAutoFit/>
          </a:bodyPr>
          <a:lstStyle/>
          <a:p>
            <a:pPr marL="0" marR="0" lvl="1" indent="0" algn="l" rtl="0">
              <a:spcBef>
                <a:spcPts val="0"/>
              </a:spcBef>
              <a:spcAft>
                <a:spcPts val="0"/>
              </a:spcAft>
              <a:buNone/>
            </a:pPr>
            <a:r>
              <a:rPr lang="en-US" sz="2800" b="1" i="1" u="none" strike="noStrike" cap="none">
                <a:solidFill>
                  <a:srgbClr val="C00000"/>
                </a:solidFill>
                <a:latin typeface="Times New Roman"/>
                <a:ea typeface="Times New Roman"/>
                <a:cs typeface="Times New Roman"/>
                <a:sym typeface="Times New Roman"/>
              </a:rPr>
              <a:t>c. Sức mạnh giúp ta chiến thắng</a:t>
            </a:r>
            <a:endParaRPr sz="2800" b="1" i="1" u="none" strike="noStrike" cap="none">
              <a:solidFill>
                <a:srgbClr val="C00000"/>
              </a:solidFill>
              <a:latin typeface="Times New Roman"/>
              <a:ea typeface="Times New Roman"/>
              <a:cs typeface="Times New Roman"/>
              <a:sym typeface="Times New Roman"/>
            </a:endParaRPr>
          </a:p>
        </p:txBody>
      </p:sp>
      <p:sp>
        <p:nvSpPr>
          <p:cNvPr id="691" name="Google Shape;691;p33"/>
          <p:cNvSpPr txBox="1"/>
          <p:nvPr/>
        </p:nvSpPr>
        <p:spPr>
          <a:xfrm>
            <a:off x="136529" y="1597025"/>
            <a:ext cx="5856605" cy="415498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Trời</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thử</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lòng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trao</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cho</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mệnh</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lớn</a:t>
            </a:r>
            <a:endParaRPr dirty="0"/>
          </a:p>
          <a:p>
            <a:pPr marL="0" marR="0" lvl="0" indent="0" algn="l" rtl="0">
              <a:spcBef>
                <a:spcPts val="0"/>
              </a:spcBef>
              <a:spcAft>
                <a:spcPts val="0"/>
              </a:spcAft>
              <a:buNone/>
            </a:pPr>
            <a:r>
              <a:rPr lang="en-US" sz="2200" dirty="0">
                <a:solidFill>
                  <a:srgbClr val="000000"/>
                </a:solidFill>
                <a:latin typeface="Times New Roman"/>
                <a:ea typeface="Times New Roman"/>
                <a:cs typeface="Times New Roman"/>
                <a:sym typeface="Times New Roman"/>
              </a:rPr>
              <a:t>Ta </a:t>
            </a:r>
            <a:r>
              <a:rPr lang="en-US" sz="2200" dirty="0" err="1">
                <a:solidFill>
                  <a:srgbClr val="000000"/>
                </a:solidFill>
                <a:latin typeface="Times New Roman"/>
                <a:ea typeface="Times New Roman"/>
                <a:cs typeface="Times New Roman"/>
                <a:sym typeface="Times New Roman"/>
              </a:rPr>
              <a:t>gắng</a:t>
            </a:r>
            <a:r>
              <a:rPr lang="en-US" sz="2200" dirty="0">
                <a:solidFill>
                  <a:srgbClr val="000000"/>
                </a:solidFill>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ch</a:t>
            </a:r>
            <a:r>
              <a:rPr lang="en-US" sz="2200" dirty="0" err="1">
                <a:solidFill>
                  <a:srgbClr val="000000"/>
                </a:solidFill>
                <a:latin typeface="Times New Roman"/>
                <a:ea typeface="Times New Roman"/>
                <a:cs typeface="Times New Roman"/>
                <a:sym typeface="Times New Roman"/>
              </a:rPr>
              <a:t>í</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khắc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phục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gian</a:t>
            </a:r>
            <a:r>
              <a:rPr lang="en-US" sz="2200" dirty="0">
                <a:solidFill>
                  <a:srgbClr val="000000"/>
                </a:solidFill>
                <a:latin typeface="Times New Roman"/>
                <a:ea typeface="Times New Roman"/>
                <a:cs typeface="Times New Roman"/>
                <a:sym typeface="Times New Roman"/>
              </a:rPr>
              <a:t> nan.</a:t>
            </a:r>
            <a:endParaRPr dirty="0"/>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Nhân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dân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bốn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cõi</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một</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nhà</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dựng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cần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trúc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ngọn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cờ</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phấp</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phới</a:t>
            </a:r>
            <a:endParaRPr dirty="0"/>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Tướng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sĩ</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một</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lòng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phụ</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tử</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hoà</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nước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sông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chén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rượu</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ngọt</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ngào</a:t>
            </a:r>
            <a:r>
              <a:rPr lang="en-US" sz="22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Thế</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trận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xuất</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kỳ</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lấy</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yếu</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chống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mạnh</a:t>
            </a:r>
            <a:r>
              <a:rPr lang="en-US" sz="22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Dùng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quân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mai</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phục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lấy</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ít</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địch</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nhiều</a:t>
            </a:r>
            <a:r>
              <a:rPr lang="en-US" sz="22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endParaRPr sz="22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Trọn</a:t>
            </a:r>
            <a:r>
              <a:rPr lang="en-US" sz="2200" dirty="0">
                <a:solidFill>
                  <a:srgbClr val="000000"/>
                </a:solidFill>
                <a:latin typeface="Times New Roman"/>
                <a:ea typeface="Times New Roman"/>
                <a:cs typeface="Times New Roman"/>
                <a:sym typeface="Times New Roman"/>
              </a:rPr>
              <a:t> hay:</a:t>
            </a:r>
            <a:endParaRPr dirty="0"/>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Đem</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đại</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nghĩa</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để</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thắng</a:t>
            </a:r>
            <a:r>
              <a:rPr lang="en-US" sz="2200" dirty="0">
                <a:solidFill>
                  <a:srgbClr val="000000"/>
                </a:solidFill>
                <a:latin typeface="Times New Roman"/>
                <a:ea typeface="Times New Roman"/>
                <a:cs typeface="Times New Roman"/>
                <a:sym typeface="Times New Roman"/>
              </a:rPr>
              <a:t> hung </a:t>
            </a:r>
            <a:r>
              <a:rPr lang="en-US" sz="2200" dirty="0" err="1">
                <a:solidFill>
                  <a:srgbClr val="000000"/>
                </a:solidFill>
                <a:latin typeface="Times New Roman"/>
                <a:ea typeface="Times New Roman"/>
                <a:cs typeface="Times New Roman"/>
                <a:sym typeface="Times New Roman"/>
              </a:rPr>
              <a:t>tàn</a:t>
            </a:r>
            <a:r>
              <a:rPr lang="en-US" sz="22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Lấy</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chí</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nhân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để</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thay</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cường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bạo</a:t>
            </a:r>
            <a:r>
              <a:rPr lang="en-US" sz="2200" dirty="0">
                <a:solidFill>
                  <a:srgbClr val="000000"/>
                </a:solidFill>
                <a:latin typeface="Times New Roman"/>
                <a:ea typeface="Times New Roman"/>
                <a:cs typeface="Times New Roman"/>
                <a:sym typeface="Times New Roman"/>
              </a:rPr>
              <a:t>.</a:t>
            </a:r>
            <a:endParaRPr dirty="0"/>
          </a:p>
        </p:txBody>
      </p:sp>
      <p:cxnSp>
        <p:nvCxnSpPr>
          <p:cNvPr id="692" name="Google Shape;692;p33"/>
          <p:cNvCxnSpPr/>
          <p:nvPr/>
        </p:nvCxnSpPr>
        <p:spPr>
          <a:xfrm>
            <a:off x="5946140" y="1534160"/>
            <a:ext cx="0" cy="4206240"/>
          </a:xfrm>
          <a:prstGeom prst="straightConnector1">
            <a:avLst/>
          </a:prstGeom>
          <a:noFill/>
          <a:ln w="9525" cap="flat" cmpd="sng">
            <a:solidFill>
              <a:schemeClr val="dk1"/>
            </a:solidFill>
            <a:prstDash val="solid"/>
            <a:miter lim="800000"/>
            <a:headEnd type="none" w="sm" len="sm"/>
            <a:tailEnd type="none" w="sm" len="sm"/>
          </a:ln>
        </p:spPr>
      </p:cxnSp>
      <p:sp>
        <p:nvSpPr>
          <p:cNvPr id="693" name="Google Shape;693;p33"/>
          <p:cNvSpPr txBox="1"/>
          <p:nvPr/>
        </p:nvSpPr>
        <p:spPr>
          <a:xfrm>
            <a:off x="-14605" y="5655947"/>
            <a:ext cx="12226925" cy="1077218"/>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000">
                <a:solidFill>
                  <a:srgbClr val="FF0000"/>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 </a:t>
            </a:r>
            <a:r>
              <a:rPr lang="en-US" sz="2000">
                <a:solidFill>
                  <a:srgbClr val="FF0000"/>
                </a:solidFill>
                <a:latin typeface="Times New Roman"/>
                <a:ea typeface="Times New Roman"/>
                <a:cs typeface="Times New Roman"/>
                <a:sym typeface="Times New Roman"/>
              </a:rPr>
              <a:t>Nguyễn Trãi đề cao</a:t>
            </a:r>
            <a:r>
              <a:rPr lang="en-US" sz="2000" b="1" i="1">
                <a:solidFill>
                  <a:srgbClr val="FF0000"/>
                </a:solidFill>
                <a:latin typeface="Times New Roman"/>
                <a:ea typeface="Times New Roman"/>
                <a:cs typeface="Times New Roman"/>
                <a:sym typeface="Times New Roman"/>
              </a:rPr>
              <a:t> tính chất nhân dân</a:t>
            </a:r>
            <a:r>
              <a:rPr lang="en-US" sz="2000">
                <a:solidFill>
                  <a:srgbClr val="FF0000"/>
                </a:solidFill>
                <a:latin typeface="Times New Roman"/>
                <a:ea typeface="Times New Roman"/>
                <a:cs typeface="Times New Roman"/>
                <a:sym typeface="Times New Roman"/>
              </a:rPr>
              <a:t>, </a:t>
            </a:r>
            <a:r>
              <a:rPr lang="en-US" sz="2000" b="1" i="1">
                <a:solidFill>
                  <a:srgbClr val="FF0000"/>
                </a:solidFill>
                <a:latin typeface="Times New Roman"/>
                <a:ea typeface="Times New Roman"/>
                <a:cs typeface="Times New Roman"/>
                <a:sym typeface="Times New Roman"/>
              </a:rPr>
              <a:t>tính chất toàn dân</a:t>
            </a:r>
            <a:r>
              <a:rPr lang="en-US" sz="2000">
                <a:solidFill>
                  <a:srgbClr val="FF0000"/>
                </a:solidFill>
                <a:latin typeface="Times New Roman"/>
                <a:ea typeface="Times New Roman"/>
                <a:cs typeface="Times New Roman"/>
                <a:sym typeface="Times New Roman"/>
              </a:rPr>
              <a:t>, đặc biệt đề cao </a:t>
            </a:r>
            <a:r>
              <a:rPr lang="en-US" sz="2000" b="1" i="1">
                <a:solidFill>
                  <a:srgbClr val="FF0000"/>
                </a:solidFill>
                <a:latin typeface="Times New Roman"/>
                <a:ea typeface="Times New Roman"/>
                <a:cs typeface="Times New Roman"/>
                <a:sym typeface="Times New Roman"/>
              </a:rPr>
              <a:t>vai trò của những người dân nghèo</a:t>
            </a:r>
            <a:r>
              <a:rPr lang="en-US" sz="2000">
                <a:solidFill>
                  <a:srgbClr val="FF0000"/>
                </a:solidFill>
                <a:latin typeface="Times New Roman"/>
                <a:ea typeface="Times New Roman"/>
                <a:cs typeface="Times New Roman"/>
                <a:sym typeface="Times New Roman"/>
              </a:rPr>
              <a:t>, </a:t>
            </a:r>
            <a:r>
              <a:rPr lang="en-US" sz="2000" b="1" i="1">
                <a:solidFill>
                  <a:srgbClr val="FF0000"/>
                </a:solidFill>
                <a:latin typeface="Times New Roman"/>
                <a:ea typeface="Times New Roman"/>
                <a:cs typeface="Times New Roman"/>
                <a:sym typeface="Times New Roman"/>
              </a:rPr>
              <a:t>địa vị thấp hèn</a:t>
            </a:r>
            <a:r>
              <a:rPr lang="en-US" sz="2000">
                <a:solidFill>
                  <a:srgbClr val="FF0000"/>
                </a:solidFill>
                <a:latin typeface="Times New Roman"/>
                <a:ea typeface="Times New Roman"/>
                <a:cs typeface="Times New Roman"/>
                <a:sym typeface="Times New Roman"/>
              </a:rPr>
              <a:t> trong cuộc khởi nghĩa. Đó là </a:t>
            </a:r>
            <a:r>
              <a:rPr lang="en-US" sz="2000" b="1" i="1">
                <a:solidFill>
                  <a:srgbClr val="FF0000"/>
                </a:solidFill>
                <a:latin typeface="Times New Roman"/>
                <a:ea typeface="Times New Roman"/>
                <a:cs typeface="Times New Roman"/>
                <a:sym typeface="Times New Roman"/>
              </a:rPr>
              <a:t>lòng yêu nước nồng nàn</a:t>
            </a:r>
            <a:r>
              <a:rPr lang="en-US" sz="2000">
                <a:solidFill>
                  <a:srgbClr val="FF0000"/>
                </a:solidFill>
                <a:latin typeface="Times New Roman"/>
                <a:ea typeface="Times New Roman"/>
                <a:cs typeface="Times New Roman"/>
                <a:sym typeface="Times New Roman"/>
              </a:rPr>
              <a:t>, </a:t>
            </a:r>
            <a:r>
              <a:rPr lang="en-US" sz="2000" b="1" i="1">
                <a:solidFill>
                  <a:srgbClr val="FF0000"/>
                </a:solidFill>
                <a:latin typeface="Times New Roman"/>
                <a:ea typeface="Times New Roman"/>
                <a:cs typeface="Times New Roman"/>
                <a:sym typeface="Times New Roman"/>
              </a:rPr>
              <a:t>niềm tin</a:t>
            </a:r>
            <a:r>
              <a:rPr lang="en-US" sz="2000">
                <a:solidFill>
                  <a:srgbClr val="FF0000"/>
                </a:solidFill>
                <a:latin typeface="Times New Roman"/>
                <a:ea typeface="Times New Roman"/>
                <a:cs typeface="Times New Roman"/>
                <a:sym typeface="Times New Roman"/>
              </a:rPr>
              <a:t> vào </a:t>
            </a:r>
            <a:r>
              <a:rPr lang="en-US" sz="2000" b="1" i="1">
                <a:solidFill>
                  <a:srgbClr val="FF0000"/>
                </a:solidFill>
                <a:latin typeface="Times New Roman"/>
                <a:ea typeface="Times New Roman"/>
                <a:cs typeface="Times New Roman"/>
                <a:sym typeface="Times New Roman"/>
              </a:rPr>
              <a:t>sự nghiệp chính nghĩa</a:t>
            </a:r>
            <a:r>
              <a:rPr lang="en-US" sz="2000">
                <a:solidFill>
                  <a:srgbClr val="FF0000"/>
                </a:solidFill>
                <a:latin typeface="Times New Roman"/>
                <a:ea typeface="Times New Roman"/>
                <a:cs typeface="Times New Roman"/>
                <a:sym typeface="Times New Roman"/>
              </a:rPr>
              <a:t>,</a:t>
            </a:r>
            <a:r>
              <a:rPr lang="en-US" sz="2000" b="1" i="1">
                <a:solidFill>
                  <a:srgbClr val="FF0000"/>
                </a:solidFill>
                <a:latin typeface="Times New Roman"/>
                <a:ea typeface="Times New Roman"/>
                <a:cs typeface="Times New Roman"/>
                <a:sym typeface="Times New Roman"/>
              </a:rPr>
              <a:t> tinh thần đoàn kết</a:t>
            </a:r>
            <a:r>
              <a:rPr lang="en-US" sz="2000">
                <a:solidFill>
                  <a:srgbClr val="FF0000"/>
                </a:solidFill>
                <a:latin typeface="Times New Roman"/>
                <a:ea typeface="Times New Roman"/>
                <a:cs typeface="Times New Roman"/>
                <a:sym typeface="Times New Roman"/>
              </a:rPr>
              <a:t> của quân và dân ta.	 </a:t>
            </a:r>
            <a:endParaRPr/>
          </a:p>
        </p:txBody>
      </p:sp>
      <p:sp>
        <p:nvSpPr>
          <p:cNvPr id="694" name="Google Shape;694;p33"/>
          <p:cNvSpPr txBox="1"/>
          <p:nvPr/>
        </p:nvSpPr>
        <p:spPr>
          <a:xfrm>
            <a:off x="6284599" y="1167135"/>
            <a:ext cx="3754755" cy="42989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200"/>
              <a:buFont typeface="Noto Sans Symbols"/>
              <a:buChar char="⮚"/>
            </a:pPr>
            <a:r>
              <a:rPr lang="en-US" sz="2200">
                <a:solidFill>
                  <a:srgbClr val="0000CC"/>
                </a:solidFill>
                <a:latin typeface="Times New Roman"/>
                <a:ea typeface="Times New Roman"/>
                <a:cs typeface="Times New Roman"/>
                <a:sym typeface="Times New Roman"/>
              </a:rPr>
              <a:t>Tấm lòng cứu nước</a:t>
            </a:r>
            <a:endParaRPr/>
          </a:p>
        </p:txBody>
      </p:sp>
      <p:sp>
        <p:nvSpPr>
          <p:cNvPr id="695" name="Google Shape;695;p33"/>
          <p:cNvSpPr txBox="1"/>
          <p:nvPr/>
        </p:nvSpPr>
        <p:spPr>
          <a:xfrm>
            <a:off x="6284599" y="1597029"/>
            <a:ext cx="3754755" cy="430887"/>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200"/>
              <a:buFont typeface="Noto Sans Symbols"/>
              <a:buChar char="⮚"/>
            </a:pPr>
            <a:r>
              <a:rPr lang="en-US" sz="2200">
                <a:solidFill>
                  <a:srgbClr val="0000CC"/>
                </a:solidFill>
                <a:latin typeface="Times New Roman"/>
                <a:ea typeface="Times New Roman"/>
                <a:cs typeface="Times New Roman"/>
                <a:sym typeface="Times New Roman"/>
              </a:rPr>
              <a:t>Ý chí khắc phục gian nan</a:t>
            </a:r>
            <a:endParaRPr/>
          </a:p>
        </p:txBody>
      </p:sp>
      <p:sp>
        <p:nvSpPr>
          <p:cNvPr id="696" name="Google Shape;696;p33"/>
          <p:cNvSpPr txBox="1"/>
          <p:nvPr/>
        </p:nvSpPr>
        <p:spPr>
          <a:xfrm>
            <a:off x="136526" y="1586415"/>
            <a:ext cx="5854700" cy="76835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Trời</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thử</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lòng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trao</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cho</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mệnh</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lớn</a:t>
            </a:r>
            <a:endParaRPr sz="22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dirty="0">
                <a:solidFill>
                  <a:srgbClr val="000000"/>
                </a:solidFill>
                <a:latin typeface="Times New Roman"/>
                <a:ea typeface="Times New Roman"/>
                <a:cs typeface="Times New Roman"/>
                <a:sym typeface="Times New Roman"/>
              </a:rPr>
              <a:t>Ta </a:t>
            </a:r>
            <a:r>
              <a:rPr lang="en-US" sz="2200" dirty="0" err="1">
                <a:solidFill>
                  <a:srgbClr val="000000"/>
                </a:solidFill>
                <a:latin typeface="Times New Roman"/>
                <a:ea typeface="Times New Roman"/>
                <a:cs typeface="Times New Roman"/>
                <a:sym typeface="Times New Roman"/>
              </a:rPr>
              <a:t>gắng</a:t>
            </a:r>
            <a:r>
              <a:rPr lang="en-US" sz="2200" dirty="0">
                <a:solidFill>
                  <a:srgbClr val="000000"/>
                </a:solidFill>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ch</a:t>
            </a:r>
            <a:r>
              <a:rPr lang="en-US" sz="2200" dirty="0" err="1">
                <a:solidFill>
                  <a:srgbClr val="000000"/>
                </a:solidFill>
                <a:latin typeface="Times New Roman"/>
                <a:ea typeface="Times New Roman"/>
                <a:cs typeface="Times New Roman"/>
                <a:sym typeface="Times New Roman"/>
              </a:rPr>
              <a:t>í</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khắc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phục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gian</a:t>
            </a:r>
            <a:r>
              <a:rPr lang="en-US" sz="2200" dirty="0">
                <a:solidFill>
                  <a:srgbClr val="000000"/>
                </a:solidFill>
                <a:latin typeface="Times New Roman"/>
                <a:ea typeface="Times New Roman"/>
                <a:cs typeface="Times New Roman"/>
                <a:sym typeface="Times New Roman"/>
              </a:rPr>
              <a:t> nan.</a:t>
            </a:r>
            <a:endParaRPr sz="1800" dirty="0">
              <a:solidFill>
                <a:srgbClr val="000000"/>
              </a:solidFill>
              <a:latin typeface="Calibri"/>
              <a:ea typeface="Calibri"/>
              <a:cs typeface="Calibri"/>
              <a:sym typeface="Calibri"/>
            </a:endParaRPr>
          </a:p>
        </p:txBody>
      </p:sp>
      <p:sp>
        <p:nvSpPr>
          <p:cNvPr id="697" name="Google Shape;697;p33"/>
          <p:cNvSpPr txBox="1"/>
          <p:nvPr/>
        </p:nvSpPr>
        <p:spPr>
          <a:xfrm>
            <a:off x="136529" y="2937515"/>
            <a:ext cx="3076483" cy="430887"/>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Tướng sĩ một lòng phụ tử</a:t>
            </a:r>
            <a:endParaRPr/>
          </a:p>
        </p:txBody>
      </p:sp>
      <p:sp>
        <p:nvSpPr>
          <p:cNvPr id="698" name="Google Shape;698;p33"/>
          <p:cNvSpPr txBox="1"/>
          <p:nvPr/>
        </p:nvSpPr>
        <p:spPr>
          <a:xfrm>
            <a:off x="138433" y="2270130"/>
            <a:ext cx="3169457" cy="430887"/>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Nhân dân bốn cõi một nhà</a:t>
            </a:r>
            <a:endParaRPr/>
          </a:p>
        </p:txBody>
      </p:sp>
      <p:sp>
        <p:nvSpPr>
          <p:cNvPr id="699" name="Google Shape;699;p33"/>
          <p:cNvSpPr txBox="1"/>
          <p:nvPr/>
        </p:nvSpPr>
        <p:spPr>
          <a:xfrm>
            <a:off x="6284599" y="2700025"/>
            <a:ext cx="3754755" cy="42989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200"/>
              <a:buFont typeface="Noto Sans Symbols"/>
              <a:buChar char="⮚"/>
            </a:pPr>
            <a:r>
              <a:rPr lang="en-US" sz="2200">
                <a:solidFill>
                  <a:srgbClr val="0000CC"/>
                </a:solidFill>
                <a:latin typeface="Times New Roman"/>
                <a:ea typeface="Times New Roman"/>
                <a:cs typeface="Times New Roman"/>
                <a:sym typeface="Times New Roman"/>
              </a:rPr>
              <a:t>Sức mạnh đoàn kết</a:t>
            </a:r>
            <a:endParaRPr/>
          </a:p>
        </p:txBody>
      </p:sp>
      <p:sp>
        <p:nvSpPr>
          <p:cNvPr id="700" name="Google Shape;700;p33"/>
          <p:cNvSpPr txBox="1"/>
          <p:nvPr/>
        </p:nvSpPr>
        <p:spPr>
          <a:xfrm>
            <a:off x="6284599" y="3756664"/>
            <a:ext cx="5934075" cy="430887"/>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200"/>
              <a:buFont typeface="Noto Sans Symbols"/>
              <a:buChar char="⮚"/>
            </a:pPr>
            <a:r>
              <a:rPr lang="en-US" sz="2200">
                <a:solidFill>
                  <a:srgbClr val="0000CC"/>
                </a:solidFill>
                <a:latin typeface="Times New Roman"/>
                <a:ea typeface="Times New Roman"/>
                <a:cs typeface="Times New Roman"/>
                <a:sym typeface="Times New Roman"/>
              </a:rPr>
              <a:t> Sử dụng các chiến lược, chiến thuật linh hoạt</a:t>
            </a:r>
            <a:endParaRPr/>
          </a:p>
        </p:txBody>
      </p:sp>
      <p:sp>
        <p:nvSpPr>
          <p:cNvPr id="701" name="Google Shape;701;p33"/>
          <p:cNvSpPr txBox="1"/>
          <p:nvPr/>
        </p:nvSpPr>
        <p:spPr>
          <a:xfrm>
            <a:off x="136529" y="3612518"/>
            <a:ext cx="5854065" cy="769441"/>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Thế</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trận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xuất</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kỳ</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lấy</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yếu</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chống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mạnh</a:t>
            </a:r>
            <a:r>
              <a:rPr lang="en-US" sz="22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200" dirty="0" err="1">
                <a:solidFill>
                  <a:srgbClr val="000000"/>
                </a:solidFill>
                <a:latin typeface="Times New Roman"/>
                <a:ea typeface="Times New Roman"/>
                <a:cs typeface="Times New Roman"/>
                <a:sym typeface="Times New Roman"/>
              </a:rPr>
              <a:t>Dùng</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quân</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mai</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phục</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lấy</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ít</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địch</a:t>
            </a:r>
            <a:r>
              <a:rPr lang="en-US" sz="2200" dirty="0">
                <a:solidFill>
                  <a:srgbClr val="000000"/>
                </a:solidFill>
                <a:latin typeface="Times New Roman"/>
                <a:ea typeface="Times New Roman"/>
                <a:cs typeface="Times New Roman"/>
                <a:sym typeface="Times New Roman"/>
              </a:rPr>
              <a:t> </a:t>
            </a:r>
            <a:r>
              <a:rPr lang="en-US" sz="2200" dirty="0" err="1">
                <a:solidFill>
                  <a:srgbClr val="000000"/>
                </a:solidFill>
                <a:latin typeface="Times New Roman"/>
                <a:ea typeface="Times New Roman"/>
                <a:cs typeface="Times New Roman"/>
                <a:sym typeface="Times New Roman"/>
              </a:rPr>
              <a:t>nhiều</a:t>
            </a:r>
            <a:endParaRPr dirty="0"/>
          </a:p>
        </p:txBody>
      </p:sp>
      <p:sp>
        <p:nvSpPr>
          <p:cNvPr id="702" name="Google Shape;702;p33"/>
          <p:cNvSpPr txBox="1"/>
          <p:nvPr/>
        </p:nvSpPr>
        <p:spPr>
          <a:xfrm>
            <a:off x="6284599" y="4827910"/>
            <a:ext cx="3754755" cy="430887"/>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200"/>
              <a:buFont typeface="Noto Sans Symbols"/>
              <a:buChar char="⮚"/>
            </a:pPr>
            <a:r>
              <a:rPr lang="en-US" sz="2200">
                <a:solidFill>
                  <a:srgbClr val="0000CC"/>
                </a:solidFill>
                <a:latin typeface="Times New Roman"/>
                <a:ea typeface="Times New Roman"/>
                <a:cs typeface="Times New Roman"/>
                <a:sym typeface="Times New Roman"/>
              </a:rPr>
              <a:t>Tư tưởng chính nghĩa</a:t>
            </a:r>
            <a:endParaRPr/>
          </a:p>
        </p:txBody>
      </p:sp>
      <p:sp>
        <p:nvSpPr>
          <p:cNvPr id="703" name="Google Shape;703;p33"/>
          <p:cNvSpPr txBox="1"/>
          <p:nvPr/>
        </p:nvSpPr>
        <p:spPr>
          <a:xfrm>
            <a:off x="136526" y="4944748"/>
            <a:ext cx="4665980" cy="769441"/>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Đem đại nghĩa để thắng hung tàn,</a:t>
            </a:r>
            <a:endParaRPr sz="2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Lấy chí nhân để thay cường bạo.</a:t>
            </a:r>
            <a:endParaRPr sz="1800">
              <a:solidFill>
                <a:srgbClr val="000000"/>
              </a:solidFill>
              <a:latin typeface="Calibri"/>
              <a:ea typeface="Calibri"/>
              <a:cs typeface="Calibri"/>
              <a:sym typeface="Calibri"/>
            </a:endParaRPr>
          </a:p>
        </p:txBody>
      </p:sp>
      <p:sp>
        <p:nvSpPr>
          <p:cNvPr id="704" name="Google Shape;704;p33"/>
          <p:cNvSpPr/>
          <p:nvPr/>
        </p:nvSpPr>
        <p:spPr>
          <a:xfrm>
            <a:off x="4118643" y="6503144"/>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5" name="Google Shape;705;p33"/>
          <p:cNvSpPr txBox="1"/>
          <p:nvPr/>
        </p:nvSpPr>
        <p:spPr>
          <a:xfrm>
            <a:off x="4608449" y="6308944"/>
            <a:ext cx="701992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b="1">
                <a:solidFill>
                  <a:srgbClr val="0000CC"/>
                </a:solidFill>
                <a:latin typeface="Times New Roman"/>
                <a:ea typeface="Times New Roman"/>
                <a:cs typeface="Times New Roman"/>
                <a:sym typeface="Times New Roman"/>
              </a:rPr>
              <a:t>Quá trình lãnh đạo tài tình, sáng suốt, cứng cỏi.</a:t>
            </a:r>
            <a:endParaRPr/>
          </a:p>
        </p:txBody>
      </p:sp>
      <p:sp>
        <p:nvSpPr>
          <p:cNvPr id="706" name="Google Shape;706;p33"/>
          <p:cNvSpPr txBox="1"/>
          <p:nvPr/>
        </p:nvSpPr>
        <p:spPr>
          <a:xfrm>
            <a:off x="238290" y="20102"/>
            <a:ext cx="11664684" cy="584733"/>
          </a:xfrm>
          <a:prstGeom prst="rect">
            <a:avLst/>
          </a:prstGeom>
          <a:noFill/>
          <a:ln>
            <a:noFill/>
          </a:ln>
        </p:spPr>
        <p:txBody>
          <a:bodyPr spcFirstLastPara="1" wrap="square" lIns="91375" tIns="45675" rIns="91375" bIns="45675" anchor="t" anchorCtr="0">
            <a:spAutoFit/>
          </a:bodyPr>
          <a:lstStyle/>
          <a:p>
            <a:pPr marL="0" marR="0" lvl="1" indent="0" algn="just"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 3. Quá trình của cuộc kháng chiến</a:t>
            </a:r>
            <a:endParaRPr sz="2800" b="0" i="0" u="none" strike="noStrike" cap="none">
              <a:solidFill>
                <a:srgbClr val="00206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6"/>
                                        </p:tgtEl>
                                        <p:attrNameLst>
                                          <p:attrName>style.visibility</p:attrName>
                                        </p:attrNameLst>
                                      </p:cBhvr>
                                      <p:to>
                                        <p:strVal val="visible"/>
                                      </p:to>
                                    </p:set>
                                    <p:animEffect transition="in" filter="fade">
                                      <p:cBhvr>
                                        <p:cTn id="7" dur="1000"/>
                                        <p:tgtEl>
                                          <p:spTgt spid="696"/>
                                        </p:tgtEl>
                                      </p:cBhvr>
                                    </p:animEffect>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1000"/>
                                        <p:tgtEl>
                                          <p:spTgt spid="698"/>
                                        </p:tgtEl>
                                      </p:cBhvr>
                                    </p:animEffect>
                                  </p:childTnLst>
                                </p:cTn>
                              </p:par>
                              <p:par>
                                <p:cTn id="11" presetID="10" presetClass="entr" presetSubtype="0" fill="hold" nodeType="withEffect">
                                  <p:stCondLst>
                                    <p:cond delay="0"/>
                                  </p:stCondLst>
                                  <p:childTnLst>
                                    <p:set>
                                      <p:cBhvr>
                                        <p:cTn id="12" dur="1" fill="hold">
                                          <p:stCondLst>
                                            <p:cond delay="0"/>
                                          </p:stCondLst>
                                        </p:cTn>
                                        <p:tgtEl>
                                          <p:spTgt spid="697"/>
                                        </p:tgtEl>
                                        <p:attrNameLst>
                                          <p:attrName>style.visibility</p:attrName>
                                        </p:attrNameLst>
                                      </p:cBhvr>
                                      <p:to>
                                        <p:strVal val="visible"/>
                                      </p:to>
                                    </p:set>
                                    <p:animEffect transition="in" filter="fade">
                                      <p:cBhvr>
                                        <p:cTn id="13" dur="1000"/>
                                        <p:tgtEl>
                                          <p:spTgt spid="697"/>
                                        </p:tgtEl>
                                      </p:cBhvr>
                                    </p:animEffect>
                                  </p:childTnLst>
                                </p:cTn>
                              </p:par>
                              <p:par>
                                <p:cTn id="14" presetID="10" presetClass="entr" presetSubtype="0" fill="hold" nodeType="withEffect">
                                  <p:stCondLst>
                                    <p:cond delay="0"/>
                                  </p:stCondLst>
                                  <p:childTnLst>
                                    <p:set>
                                      <p:cBhvr>
                                        <p:cTn id="15" dur="1" fill="hold">
                                          <p:stCondLst>
                                            <p:cond delay="0"/>
                                          </p:stCondLst>
                                        </p:cTn>
                                        <p:tgtEl>
                                          <p:spTgt spid="691"/>
                                        </p:tgtEl>
                                        <p:attrNameLst>
                                          <p:attrName>style.visibility</p:attrName>
                                        </p:attrNameLst>
                                      </p:cBhvr>
                                      <p:to>
                                        <p:strVal val="visible"/>
                                      </p:to>
                                    </p:set>
                                    <p:animEffect transition="in" filter="fade">
                                      <p:cBhvr>
                                        <p:cTn id="16" dur="1000"/>
                                        <p:tgtEl>
                                          <p:spTgt spid="691"/>
                                        </p:tgtEl>
                                      </p:cBhvr>
                                    </p:animEffect>
                                  </p:childTnLst>
                                </p:cTn>
                              </p:par>
                              <p:par>
                                <p:cTn id="17" presetID="10" presetClass="entr" presetSubtype="0" fill="hold" nodeType="withEffect">
                                  <p:stCondLst>
                                    <p:cond delay="0"/>
                                  </p:stCondLst>
                                  <p:childTnLst>
                                    <p:set>
                                      <p:cBhvr>
                                        <p:cTn id="18" dur="1" fill="hold">
                                          <p:stCondLst>
                                            <p:cond delay="0"/>
                                          </p:stCondLst>
                                        </p:cTn>
                                        <p:tgtEl>
                                          <p:spTgt spid="703"/>
                                        </p:tgtEl>
                                        <p:attrNameLst>
                                          <p:attrName>style.visibility</p:attrName>
                                        </p:attrNameLst>
                                      </p:cBhvr>
                                      <p:to>
                                        <p:strVal val="visible"/>
                                      </p:to>
                                    </p:set>
                                    <p:animEffect transition="in" filter="fade">
                                      <p:cBhvr>
                                        <p:cTn id="19" dur="1000"/>
                                        <p:tgtEl>
                                          <p:spTgt spid="703"/>
                                        </p:tgtEl>
                                      </p:cBhvr>
                                    </p:animEffect>
                                  </p:childTnLst>
                                </p:cTn>
                              </p:par>
                              <p:par>
                                <p:cTn id="20" presetID="10" presetClass="entr" presetSubtype="0" fill="hold" nodeType="withEffect">
                                  <p:stCondLst>
                                    <p:cond delay="0"/>
                                  </p:stCondLst>
                                  <p:childTnLst>
                                    <p:set>
                                      <p:cBhvr>
                                        <p:cTn id="21" dur="1" fill="hold">
                                          <p:stCondLst>
                                            <p:cond delay="0"/>
                                          </p:stCondLst>
                                        </p:cTn>
                                        <p:tgtEl>
                                          <p:spTgt spid="701"/>
                                        </p:tgtEl>
                                        <p:attrNameLst>
                                          <p:attrName>style.visibility</p:attrName>
                                        </p:attrNameLst>
                                      </p:cBhvr>
                                      <p:to>
                                        <p:strVal val="visible"/>
                                      </p:to>
                                    </p:set>
                                    <p:animEffect transition="in" filter="fade">
                                      <p:cBhvr>
                                        <p:cTn id="22" dur="500"/>
                                        <p:tgtEl>
                                          <p:spTgt spid="701"/>
                                        </p:tgtEl>
                                      </p:cBhvr>
                                    </p:animEffec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69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94"/>
                                        </p:tgtEl>
                                        <p:attrNameLst>
                                          <p:attrName>style.visibility</p:attrName>
                                        </p:attrNameLst>
                                      </p:cBhvr>
                                      <p:to>
                                        <p:strVal val="visible"/>
                                      </p:to>
                                    </p:set>
                                    <p:animEffect transition="in" filter="fade">
                                      <p:cBhvr>
                                        <p:cTn id="30" dur="500"/>
                                        <p:tgtEl>
                                          <p:spTgt spid="69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95"/>
                                        </p:tgtEl>
                                        <p:attrNameLst>
                                          <p:attrName>style.visibility</p:attrName>
                                        </p:attrNameLst>
                                      </p:cBhvr>
                                      <p:to>
                                        <p:strVal val="visible"/>
                                      </p:to>
                                    </p:set>
                                    <p:animEffect transition="in" filter="fade">
                                      <p:cBhvr>
                                        <p:cTn id="35" dur="500"/>
                                        <p:tgtEl>
                                          <p:spTgt spid="6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99"/>
                                        </p:tgtEl>
                                        <p:attrNameLst>
                                          <p:attrName>style.visibility</p:attrName>
                                        </p:attrNameLst>
                                      </p:cBhvr>
                                      <p:to>
                                        <p:strVal val="visible"/>
                                      </p:to>
                                    </p:set>
                                    <p:animEffect transition="in" filter="fade">
                                      <p:cBhvr>
                                        <p:cTn id="40" dur="500"/>
                                        <p:tgtEl>
                                          <p:spTgt spid="69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00"/>
                                        </p:tgtEl>
                                        <p:attrNameLst>
                                          <p:attrName>style.visibility</p:attrName>
                                        </p:attrNameLst>
                                      </p:cBhvr>
                                      <p:to>
                                        <p:strVal val="visible"/>
                                      </p:to>
                                    </p:set>
                                    <p:animEffect transition="in" filter="fade">
                                      <p:cBhvr>
                                        <p:cTn id="45" dur="500"/>
                                        <p:tgtEl>
                                          <p:spTgt spid="70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02"/>
                                        </p:tgtEl>
                                        <p:attrNameLst>
                                          <p:attrName>style.visibility</p:attrName>
                                        </p:attrNameLst>
                                      </p:cBhvr>
                                      <p:to>
                                        <p:strVal val="visible"/>
                                      </p:to>
                                    </p:set>
                                    <p:animEffect transition="in" filter="fade">
                                      <p:cBhvr>
                                        <p:cTn id="50" dur="500"/>
                                        <p:tgtEl>
                                          <p:spTgt spid="70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93"/>
                                        </p:tgtEl>
                                        <p:attrNameLst>
                                          <p:attrName>style.visibility</p:attrName>
                                        </p:attrNameLst>
                                      </p:cBhvr>
                                      <p:to>
                                        <p:strVal val="visible"/>
                                      </p:to>
                                    </p:set>
                                    <p:animEffect transition="in" filter="fade">
                                      <p:cBhvr>
                                        <p:cTn id="55" dur="1000"/>
                                        <p:tgtEl>
                                          <p:spTgt spid="69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704"/>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705"/>
                                        </p:tgtEl>
                                        <p:attrNameLst>
                                          <p:attrName>style.visibility</p:attrName>
                                        </p:attrNameLst>
                                      </p:cBhvr>
                                      <p:to>
                                        <p:strVal val="visible"/>
                                      </p:to>
                                    </p:set>
                                    <p:animEffect transition="in" filter="fade">
                                      <p:cBhvr>
                                        <p:cTn id="62" dur="500"/>
                                        <p:tgtEl>
                                          <p:spTgt spid="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710"/>
        <p:cNvGrpSpPr/>
        <p:nvPr/>
      </p:nvGrpSpPr>
      <p:grpSpPr>
        <a:xfrm>
          <a:off x="0" y="0"/>
          <a:ext cx="0" cy="0"/>
          <a:chOff x="0" y="0"/>
          <a:chExt cx="0" cy="0"/>
        </a:xfrm>
      </p:grpSpPr>
      <p:sp>
        <p:nvSpPr>
          <p:cNvPr id="711" name="Google Shape;711;p34"/>
          <p:cNvSpPr txBox="1"/>
          <p:nvPr/>
        </p:nvSpPr>
        <p:spPr>
          <a:xfrm>
            <a:off x="-13967" y="-11430"/>
            <a:ext cx="12208511" cy="954065"/>
          </a:xfrm>
          <a:prstGeom prst="rect">
            <a:avLst/>
          </a:prstGeom>
          <a:noFill/>
          <a:ln>
            <a:noFill/>
          </a:ln>
        </p:spPr>
        <p:txBody>
          <a:bodyPr spcFirstLastPara="1" wrap="square" lIns="91375" tIns="45675" rIns="91375" bIns="45675" anchor="t" anchorCtr="0">
            <a:spAutoFit/>
          </a:bodyPr>
          <a:lstStyle/>
          <a:p>
            <a:pPr marL="0" marR="0" lvl="1" indent="0" algn="l" rtl="0">
              <a:spcBef>
                <a:spcPts val="0"/>
              </a:spcBef>
              <a:spcAft>
                <a:spcPts val="0"/>
              </a:spcAft>
              <a:buNone/>
            </a:pPr>
            <a:r>
              <a:rPr lang="en-US" sz="2800" b="1" i="1" u="none" strike="noStrike" cap="none">
                <a:solidFill>
                  <a:srgbClr val="C00000"/>
                </a:solidFill>
                <a:latin typeface="Times New Roman"/>
                <a:ea typeface="Times New Roman"/>
                <a:cs typeface="Times New Roman"/>
                <a:sym typeface="Times New Roman"/>
              </a:rPr>
              <a:t>         d. Quá trình phản công và chiến thắng </a:t>
            </a:r>
            <a:endParaRPr sz="2800" b="1" i="1" u="none" strike="noStrike" cap="none">
              <a:solidFill>
                <a:srgbClr val="C00000"/>
              </a:solidFill>
              <a:latin typeface="Times New Roman"/>
              <a:ea typeface="Times New Roman"/>
              <a:cs typeface="Times New Roman"/>
              <a:sym typeface="Times New Roman"/>
            </a:endParaRPr>
          </a:p>
          <a:p>
            <a:pPr marL="457200" marR="0" lvl="1" indent="-457200" algn="l" rtl="0">
              <a:spcBef>
                <a:spcPts val="0"/>
              </a:spcBef>
              <a:spcAft>
                <a:spcPts val="0"/>
              </a:spcAft>
              <a:buClr>
                <a:srgbClr val="7030A0"/>
              </a:buClr>
              <a:buSzPts val="2800"/>
              <a:buFont typeface="Noto Sans Symbols"/>
              <a:buChar char="❖"/>
            </a:pPr>
            <a:r>
              <a:rPr lang="en-US" sz="2800" b="1" i="1" u="none" strike="noStrike" cap="none">
                <a:solidFill>
                  <a:srgbClr val="7030A0"/>
                </a:solidFill>
                <a:latin typeface="Times New Roman"/>
                <a:ea typeface="Times New Roman"/>
                <a:cs typeface="Times New Roman"/>
                <a:sym typeface="Times New Roman"/>
              </a:rPr>
              <a:t>Hình ảnh quân ta</a:t>
            </a:r>
            <a:endParaRPr/>
          </a:p>
        </p:txBody>
      </p:sp>
      <p:sp>
        <p:nvSpPr>
          <p:cNvPr id="712" name="Google Shape;712;p34"/>
          <p:cNvSpPr txBox="1"/>
          <p:nvPr/>
        </p:nvSpPr>
        <p:spPr>
          <a:xfrm>
            <a:off x="195580" y="1836423"/>
            <a:ext cx="5038725" cy="3554819"/>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Trận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Bồ</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Đằng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sấm</a:t>
            </a:r>
            <a:r>
              <a:rPr lang="en-US" sz="2500" dirty="0">
                <a:solidFill>
                  <a:srgbClr val="000000"/>
                </a:solidFill>
                <a:latin typeface="Times New Roman"/>
                <a:ea typeface="Times New Roman"/>
                <a:cs typeface="Times New Roman"/>
                <a:sym typeface="Times New Roman"/>
              </a:rPr>
              <a:t> vang </a:t>
            </a:r>
            <a:r>
              <a:rPr lang="en-US" sz="2500" dirty="0" err="1">
                <a:solidFill>
                  <a:srgbClr val="000000"/>
                </a:solidFill>
                <a:latin typeface="Times New Roman"/>
                <a:ea typeface="Times New Roman"/>
                <a:cs typeface="Times New Roman"/>
                <a:sym typeface="Times New Roman"/>
              </a:rPr>
              <a:t>chớp</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giật</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Miền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Trà</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Lân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trúc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chẻ</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tro</a:t>
            </a:r>
            <a:r>
              <a:rPr lang="en-US" sz="2500" dirty="0">
                <a:solidFill>
                  <a:srgbClr val="000000"/>
                </a:solidFill>
                <a:latin typeface="Times New Roman"/>
                <a:ea typeface="Times New Roman"/>
                <a:cs typeface="Times New Roman"/>
                <a:sym typeface="Times New Roman"/>
              </a:rPr>
              <a:t> bay.</a:t>
            </a:r>
            <a:endParaRPr dirty="0"/>
          </a:p>
          <a:p>
            <a:pPr marL="0" marR="0" lvl="0" indent="0" algn="l" rtl="0">
              <a:spcBef>
                <a:spcPts val="0"/>
              </a:spcBef>
              <a:spcAft>
                <a:spcPts val="0"/>
              </a:spcAft>
              <a:buNone/>
            </a:pPr>
            <a:r>
              <a:rPr lang="en-US" sz="2500" dirty="0">
                <a:solidFill>
                  <a:srgbClr val="000000"/>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Gươm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mài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đá</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đá</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núi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cũng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mòn</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Voi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uống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nước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nước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sông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phải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cạn</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Đánh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một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trận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sạch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không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kình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ngạc</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Đánh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hai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trận</a:t>
            </a:r>
            <a:r>
              <a:rPr lang="en-US" sz="2500" dirty="0">
                <a:solidFill>
                  <a:srgbClr val="000000"/>
                </a:solidFill>
                <a:latin typeface="Times New Roman"/>
                <a:ea typeface="Times New Roman"/>
                <a:cs typeface="Times New Roman"/>
                <a:sym typeface="Times New Roman"/>
              </a:rPr>
              <a:t>, tan </a:t>
            </a:r>
            <a:r>
              <a:rPr lang="en-US" sz="2500" dirty="0" err="1">
                <a:solidFill>
                  <a:srgbClr val="000000"/>
                </a:solidFill>
                <a:latin typeface="Times New Roman"/>
                <a:ea typeface="Times New Roman"/>
                <a:cs typeface="Times New Roman"/>
                <a:sym typeface="Times New Roman"/>
              </a:rPr>
              <a:t>tác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chim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muông</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Nổi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gió</a:t>
            </a:r>
            <a:r>
              <a:rPr lang="en-US" sz="2500" dirty="0">
                <a:solidFill>
                  <a:srgbClr val="000000"/>
                </a:solidFill>
                <a:latin typeface="Times New Roman"/>
                <a:ea typeface="Times New Roman"/>
                <a:cs typeface="Times New Roman"/>
                <a:sym typeface="Times New Roman"/>
              </a:rPr>
              <a:t> to </a:t>
            </a:r>
            <a:r>
              <a:rPr lang="en-US" sz="2500" dirty="0" err="1">
                <a:solidFill>
                  <a:srgbClr val="000000"/>
                </a:solidFill>
                <a:latin typeface="Times New Roman"/>
                <a:ea typeface="Times New Roman"/>
                <a:cs typeface="Times New Roman"/>
                <a:sym typeface="Times New Roman"/>
              </a:rPr>
              <a:t>trút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sạch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lá</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khô</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Thông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tổ</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kiến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phá</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toang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đê</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vỡ</a:t>
            </a:r>
            <a:r>
              <a:rPr lang="en-US" sz="2500" dirty="0">
                <a:solidFill>
                  <a:srgbClr val="000000"/>
                </a:solidFill>
                <a:latin typeface="Times New Roman"/>
                <a:ea typeface="Times New Roman"/>
                <a:cs typeface="Times New Roman"/>
                <a:sym typeface="Times New Roman"/>
              </a:rPr>
              <a:t>.</a:t>
            </a:r>
            <a:endParaRPr dirty="0"/>
          </a:p>
        </p:txBody>
      </p:sp>
      <p:cxnSp>
        <p:nvCxnSpPr>
          <p:cNvPr id="713" name="Google Shape;713;p34"/>
          <p:cNvCxnSpPr/>
          <p:nvPr/>
        </p:nvCxnSpPr>
        <p:spPr>
          <a:xfrm>
            <a:off x="5148580" y="1019175"/>
            <a:ext cx="0" cy="5770245"/>
          </a:xfrm>
          <a:prstGeom prst="straightConnector1">
            <a:avLst/>
          </a:prstGeom>
          <a:noFill/>
          <a:ln w="9525" cap="flat" cmpd="sng">
            <a:solidFill>
              <a:schemeClr val="dk1"/>
            </a:solidFill>
            <a:prstDash val="solid"/>
            <a:miter lim="800000"/>
            <a:headEnd type="none" w="sm" len="sm"/>
            <a:tailEnd type="none" w="sm" len="sm"/>
          </a:ln>
        </p:spPr>
      </p:cxnSp>
      <p:sp>
        <p:nvSpPr>
          <p:cNvPr id="714" name="Google Shape;714;p34"/>
          <p:cNvSpPr txBox="1"/>
          <p:nvPr/>
        </p:nvSpPr>
        <p:spPr>
          <a:xfrm>
            <a:off x="2021841" y="2215516"/>
            <a:ext cx="225806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trúc chẻ tro bay</a:t>
            </a:r>
            <a:endParaRPr/>
          </a:p>
        </p:txBody>
      </p:sp>
      <p:sp>
        <p:nvSpPr>
          <p:cNvPr id="715" name="Google Shape;715;p34"/>
          <p:cNvSpPr txBox="1"/>
          <p:nvPr/>
        </p:nvSpPr>
        <p:spPr>
          <a:xfrm>
            <a:off x="2103758" y="2980691"/>
            <a:ext cx="246507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đá núi cũng mòn</a:t>
            </a:r>
            <a:endParaRPr/>
          </a:p>
        </p:txBody>
      </p:sp>
      <p:sp>
        <p:nvSpPr>
          <p:cNvPr id="716" name="Google Shape;716;p34"/>
          <p:cNvSpPr txBox="1"/>
          <p:nvPr/>
        </p:nvSpPr>
        <p:spPr>
          <a:xfrm>
            <a:off x="2080899" y="1836421"/>
            <a:ext cx="275145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sấm vang chớp giật</a:t>
            </a:r>
            <a:endParaRPr/>
          </a:p>
        </p:txBody>
      </p:sp>
      <p:sp>
        <p:nvSpPr>
          <p:cNvPr id="717" name="Google Shape;717;p34"/>
          <p:cNvSpPr txBox="1"/>
          <p:nvPr/>
        </p:nvSpPr>
        <p:spPr>
          <a:xfrm>
            <a:off x="2268226" y="3365501"/>
            <a:ext cx="271843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nước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sông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phải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cạn</a:t>
            </a:r>
            <a:endParaRPr dirty="0"/>
          </a:p>
        </p:txBody>
      </p:sp>
      <p:sp>
        <p:nvSpPr>
          <p:cNvPr id="718" name="Google Shape;718;p34"/>
          <p:cNvSpPr txBox="1"/>
          <p:nvPr/>
        </p:nvSpPr>
        <p:spPr>
          <a:xfrm>
            <a:off x="2194560" y="3745866"/>
            <a:ext cx="296164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sạch không kình ngạc</a:t>
            </a:r>
            <a:endParaRPr/>
          </a:p>
        </p:txBody>
      </p:sp>
      <p:sp>
        <p:nvSpPr>
          <p:cNvPr id="719" name="Google Shape;719;p34"/>
          <p:cNvSpPr txBox="1"/>
          <p:nvPr/>
        </p:nvSpPr>
        <p:spPr>
          <a:xfrm>
            <a:off x="2056131" y="4882516"/>
            <a:ext cx="249936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phá toang đê vỡ</a:t>
            </a:r>
            <a:endParaRPr/>
          </a:p>
        </p:txBody>
      </p:sp>
      <p:sp>
        <p:nvSpPr>
          <p:cNvPr id="720" name="Google Shape;720;p34"/>
          <p:cNvSpPr txBox="1"/>
          <p:nvPr/>
        </p:nvSpPr>
        <p:spPr>
          <a:xfrm>
            <a:off x="2084705" y="4114166"/>
            <a:ext cx="286575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tan tác chim muông</a:t>
            </a:r>
            <a:endParaRPr/>
          </a:p>
        </p:txBody>
      </p:sp>
      <p:sp>
        <p:nvSpPr>
          <p:cNvPr id="721" name="Google Shape;721;p34"/>
          <p:cNvSpPr txBox="1"/>
          <p:nvPr/>
        </p:nvSpPr>
        <p:spPr>
          <a:xfrm>
            <a:off x="1564643" y="4502151"/>
            <a:ext cx="213741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trút sạch lá khô</a:t>
            </a:r>
            <a:endParaRPr/>
          </a:p>
        </p:txBody>
      </p:sp>
      <p:sp>
        <p:nvSpPr>
          <p:cNvPr id="722" name="Google Shape;722;p34"/>
          <p:cNvSpPr txBox="1"/>
          <p:nvPr/>
        </p:nvSpPr>
        <p:spPr>
          <a:xfrm>
            <a:off x="20955" y="5425122"/>
            <a:ext cx="5080000" cy="52322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a:solidFill>
                  <a:srgbClr val="0000CC"/>
                </a:solidFill>
                <a:latin typeface="Arial"/>
                <a:ea typeface="Arial"/>
                <a:cs typeface="Arial"/>
                <a:sym typeface="Arial"/>
              </a:rPr>
              <a:t>→</a:t>
            </a:r>
            <a:r>
              <a:rPr lang="en-US" sz="2600">
                <a:solidFill>
                  <a:srgbClr val="0000CC"/>
                </a:solidFill>
                <a:latin typeface="Arial"/>
                <a:ea typeface="Arial"/>
                <a:cs typeface="Arial"/>
                <a:sym typeface="Arial"/>
              </a:rPr>
              <a:t> </a:t>
            </a:r>
            <a:r>
              <a:rPr lang="en-US" sz="2600">
                <a:solidFill>
                  <a:srgbClr val="0000CC"/>
                </a:solidFill>
                <a:latin typeface="Times New Roman"/>
                <a:ea typeface="Times New Roman"/>
                <a:cs typeface="Times New Roman"/>
                <a:sym typeface="Times New Roman"/>
              </a:rPr>
              <a:t>Các hình ảnh so sánh phóng đại  </a:t>
            </a:r>
            <a:endParaRPr/>
          </a:p>
        </p:txBody>
      </p:sp>
      <p:sp>
        <p:nvSpPr>
          <p:cNvPr id="723" name="Google Shape;723;p34"/>
          <p:cNvSpPr txBox="1"/>
          <p:nvPr/>
        </p:nvSpPr>
        <p:spPr>
          <a:xfrm>
            <a:off x="20956" y="5929635"/>
            <a:ext cx="3789820" cy="58477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 </a:t>
            </a:r>
            <a:r>
              <a:rPr lang="en-US" sz="2800" b="1">
                <a:solidFill>
                  <a:srgbClr val="FF0000"/>
                </a:solidFill>
                <a:latin typeface="Times New Roman"/>
                <a:ea typeface="Times New Roman"/>
                <a:cs typeface="Times New Roman"/>
                <a:sym typeface="Times New Roman"/>
              </a:rPr>
              <a:t>Tính chất hào hùng.</a:t>
            </a:r>
            <a:endParaRPr/>
          </a:p>
        </p:txBody>
      </p:sp>
      <p:sp>
        <p:nvSpPr>
          <p:cNvPr id="724" name="Google Shape;724;p34"/>
          <p:cNvSpPr txBox="1"/>
          <p:nvPr/>
        </p:nvSpPr>
        <p:spPr>
          <a:xfrm>
            <a:off x="-112391" y="941707"/>
            <a:ext cx="5346065" cy="861774"/>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Khí thế của quân ta:</a:t>
            </a:r>
            <a:r>
              <a:rPr lang="en-US" sz="2500">
                <a:solidFill>
                  <a:srgbClr val="0000CC"/>
                </a:solidFill>
                <a:latin typeface="Times New Roman"/>
                <a:ea typeface="Times New Roman"/>
                <a:cs typeface="Times New Roman"/>
                <a:sym typeface="Times New Roman"/>
              </a:rPr>
              <a:t> hào hùng như sóng trào bão cuốn</a:t>
            </a:r>
            <a:endParaRPr/>
          </a:p>
        </p:txBody>
      </p:sp>
      <p:sp>
        <p:nvSpPr>
          <p:cNvPr id="725" name="Google Shape;725;p34"/>
          <p:cNvSpPr txBox="1"/>
          <p:nvPr/>
        </p:nvSpPr>
        <p:spPr>
          <a:xfrm>
            <a:off x="5300348" y="1019180"/>
            <a:ext cx="6694171" cy="47561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Khung cảnh chiến trường:</a:t>
            </a:r>
            <a:r>
              <a:rPr lang="en-US" sz="2500">
                <a:solidFill>
                  <a:srgbClr val="0000CC"/>
                </a:solidFill>
                <a:latin typeface="Times New Roman"/>
                <a:ea typeface="Times New Roman"/>
                <a:cs typeface="Times New Roman"/>
                <a:sym typeface="Times New Roman"/>
              </a:rPr>
              <a:t> </a:t>
            </a:r>
            <a:endParaRPr/>
          </a:p>
        </p:txBody>
      </p:sp>
      <p:sp>
        <p:nvSpPr>
          <p:cNvPr id="726" name="Google Shape;726;p34"/>
          <p:cNvSpPr txBox="1"/>
          <p:nvPr/>
        </p:nvSpPr>
        <p:spPr>
          <a:xfrm>
            <a:off x="5744215" y="1494791"/>
            <a:ext cx="6250305" cy="86177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Ghê gớm thay sắc phong vân phải đổi,</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Thảm đạm thay ánh nhật nguyệt phải mờ.</a:t>
            </a:r>
            <a:endParaRPr/>
          </a:p>
        </p:txBody>
      </p:sp>
      <p:sp>
        <p:nvSpPr>
          <p:cNvPr id="727" name="Google Shape;727;p34"/>
          <p:cNvSpPr txBox="1"/>
          <p:nvPr/>
        </p:nvSpPr>
        <p:spPr>
          <a:xfrm>
            <a:off x="7630165" y="1494791"/>
            <a:ext cx="337629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sắc phong vân phải đổi</a:t>
            </a:r>
            <a:endParaRPr/>
          </a:p>
        </p:txBody>
      </p:sp>
      <p:sp>
        <p:nvSpPr>
          <p:cNvPr id="728" name="Google Shape;728;p34"/>
          <p:cNvSpPr txBox="1"/>
          <p:nvPr/>
        </p:nvSpPr>
        <p:spPr>
          <a:xfrm>
            <a:off x="7817489" y="1875156"/>
            <a:ext cx="337629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ánh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nhật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nguyệt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phải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mờ</a:t>
            </a:r>
            <a:endParaRPr dirty="0"/>
          </a:p>
        </p:txBody>
      </p:sp>
      <p:sp>
        <p:nvSpPr>
          <p:cNvPr id="729" name="Google Shape;729;p34"/>
          <p:cNvSpPr txBox="1"/>
          <p:nvPr/>
        </p:nvSpPr>
        <p:spPr>
          <a:xfrm>
            <a:off x="5161915" y="2458720"/>
            <a:ext cx="6997428" cy="52322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Clr>
                <a:srgbClr val="FF0000"/>
              </a:buClr>
              <a:buSzPts val="2800"/>
              <a:buFont typeface="Noto Sans Symbols"/>
              <a:buNone/>
            </a:pPr>
            <a:r>
              <a:rPr lang="en-US" sz="2800" b="1">
                <a:solidFill>
                  <a:srgbClr val="FF0000"/>
                </a:solidFill>
                <a:latin typeface="Times New Roman"/>
                <a:ea typeface="Times New Roman"/>
                <a:cs typeface="Times New Roman"/>
                <a:sym typeface="Times New Roman"/>
              </a:rPr>
              <a:t>⇒ Ác liệt, dữ dội khiến trời đất như đảo lộn.</a:t>
            </a:r>
            <a:endParaRPr/>
          </a:p>
        </p:txBody>
      </p:sp>
      <p:cxnSp>
        <p:nvCxnSpPr>
          <p:cNvPr id="730" name="Google Shape;730;p34"/>
          <p:cNvCxnSpPr/>
          <p:nvPr/>
        </p:nvCxnSpPr>
        <p:spPr>
          <a:xfrm>
            <a:off x="5144138" y="3104515"/>
            <a:ext cx="7047231" cy="0"/>
          </a:xfrm>
          <a:prstGeom prst="straightConnector1">
            <a:avLst/>
          </a:prstGeom>
          <a:noFill/>
          <a:ln w="9525" cap="flat" cmpd="sng">
            <a:solidFill>
              <a:schemeClr val="dk1"/>
            </a:solidFill>
            <a:prstDash val="solid"/>
            <a:miter lim="800000"/>
            <a:headEnd type="none" w="sm" len="sm"/>
            <a:tailEnd type="none" w="sm" len="sm"/>
          </a:ln>
        </p:spPr>
      </p:cxnSp>
      <p:sp>
        <p:nvSpPr>
          <p:cNvPr id="731" name="Google Shape;731;p34"/>
          <p:cNvSpPr txBox="1"/>
          <p:nvPr/>
        </p:nvSpPr>
        <p:spPr>
          <a:xfrm>
            <a:off x="5300348" y="3270255"/>
            <a:ext cx="6694171" cy="47561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Những chiến thắng của ta:</a:t>
            </a:r>
            <a:r>
              <a:rPr lang="en-US" sz="2500">
                <a:solidFill>
                  <a:srgbClr val="0000CC"/>
                </a:solidFill>
                <a:latin typeface="Times New Roman"/>
                <a:ea typeface="Times New Roman"/>
                <a:cs typeface="Times New Roman"/>
                <a:sym typeface="Times New Roman"/>
              </a:rPr>
              <a:t> </a:t>
            </a:r>
            <a:endParaRPr/>
          </a:p>
        </p:txBody>
      </p:sp>
      <p:sp>
        <p:nvSpPr>
          <p:cNvPr id="732" name="Google Shape;732;p34"/>
          <p:cNvSpPr txBox="1"/>
          <p:nvPr/>
        </p:nvSpPr>
        <p:spPr>
          <a:xfrm>
            <a:off x="5144774" y="3642997"/>
            <a:ext cx="7046595" cy="163121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mười tám, trận Chi Lăng, Liễu Thăng thất thế,</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hai mươi, trận Mã An, Liễu Thăng cụt đầu.</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hăm lăm, bá tước Lương Minh bại trận tử vong,</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hăm tám, thượng thư Lí Khánh cùng kế tự vẫn.</a:t>
            </a:r>
            <a:endParaRPr sz="2500">
              <a:solidFill>
                <a:srgbClr val="000000"/>
              </a:solidFill>
              <a:latin typeface="Times New Roman"/>
              <a:ea typeface="Times New Roman"/>
              <a:cs typeface="Times New Roman"/>
              <a:sym typeface="Times New Roman"/>
            </a:endParaRPr>
          </a:p>
        </p:txBody>
      </p:sp>
      <p:sp>
        <p:nvSpPr>
          <p:cNvPr id="733" name="Google Shape;733;p34"/>
          <p:cNvSpPr txBox="1"/>
          <p:nvPr/>
        </p:nvSpPr>
        <p:spPr>
          <a:xfrm>
            <a:off x="5148583" y="3638551"/>
            <a:ext cx="238887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mười tám</a:t>
            </a:r>
            <a:endParaRPr/>
          </a:p>
        </p:txBody>
      </p:sp>
      <p:sp>
        <p:nvSpPr>
          <p:cNvPr id="734" name="Google Shape;734;p34"/>
          <p:cNvSpPr txBox="1"/>
          <p:nvPr/>
        </p:nvSpPr>
        <p:spPr>
          <a:xfrm>
            <a:off x="5142866" y="4028441"/>
            <a:ext cx="238887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hai mươi</a:t>
            </a:r>
            <a:endParaRPr/>
          </a:p>
        </p:txBody>
      </p:sp>
      <p:sp>
        <p:nvSpPr>
          <p:cNvPr id="735" name="Google Shape;735;p34"/>
          <p:cNvSpPr txBox="1"/>
          <p:nvPr/>
        </p:nvSpPr>
        <p:spPr>
          <a:xfrm>
            <a:off x="5142866" y="4406901"/>
            <a:ext cx="238887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hăm lăm</a:t>
            </a:r>
            <a:endParaRPr/>
          </a:p>
        </p:txBody>
      </p:sp>
      <p:sp>
        <p:nvSpPr>
          <p:cNvPr id="736" name="Google Shape;736;p34"/>
          <p:cNvSpPr txBox="1"/>
          <p:nvPr/>
        </p:nvSpPr>
        <p:spPr>
          <a:xfrm>
            <a:off x="5144138" y="4787901"/>
            <a:ext cx="238887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Ngày hăm tám</a:t>
            </a:r>
            <a:endParaRPr/>
          </a:p>
        </p:txBody>
      </p:sp>
      <p:sp>
        <p:nvSpPr>
          <p:cNvPr id="737" name="Google Shape;737;p34"/>
          <p:cNvSpPr txBox="1"/>
          <p:nvPr/>
        </p:nvSpPr>
        <p:spPr>
          <a:xfrm>
            <a:off x="5142868" y="5224780"/>
            <a:ext cx="6455411" cy="92202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a:solidFill>
                  <a:srgbClr val="0000CC"/>
                </a:solidFill>
                <a:latin typeface="Arial"/>
                <a:ea typeface="Arial"/>
                <a:cs typeface="Arial"/>
                <a:sym typeface="Arial"/>
              </a:rPr>
              <a:t>→</a:t>
            </a:r>
            <a:r>
              <a:rPr lang="en-US" sz="2600">
                <a:solidFill>
                  <a:srgbClr val="0000CC"/>
                </a:solidFill>
                <a:latin typeface="Arial"/>
                <a:ea typeface="Arial"/>
                <a:cs typeface="Arial"/>
                <a:sym typeface="Arial"/>
              </a:rPr>
              <a:t> </a:t>
            </a:r>
            <a:r>
              <a:rPr lang="en-US" sz="2600">
                <a:solidFill>
                  <a:srgbClr val="0000CC"/>
                </a:solidFill>
                <a:latin typeface="Times New Roman"/>
                <a:ea typeface="Times New Roman"/>
                <a:cs typeface="Times New Roman"/>
                <a:sym typeface="Times New Roman"/>
              </a:rPr>
              <a:t>Các câu văn điệp cấu trúc, mang tính chất liệt kê.</a:t>
            </a:r>
            <a:endParaRPr/>
          </a:p>
        </p:txBody>
      </p:sp>
      <p:sp>
        <p:nvSpPr>
          <p:cNvPr id="738" name="Google Shape;738;p34"/>
          <p:cNvSpPr txBox="1"/>
          <p:nvPr/>
        </p:nvSpPr>
        <p:spPr>
          <a:xfrm>
            <a:off x="5234305" y="5929635"/>
            <a:ext cx="5416868" cy="58477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 </a:t>
            </a:r>
            <a:r>
              <a:rPr lang="en-US" sz="2800" b="1">
                <a:solidFill>
                  <a:srgbClr val="FF0000"/>
                </a:solidFill>
                <a:latin typeface="Times New Roman"/>
                <a:ea typeface="Times New Roman"/>
                <a:cs typeface="Times New Roman"/>
                <a:sym typeface="Times New Roman"/>
              </a:rPr>
              <a:t>Chiến thắng dồn dập, liên tiếp.</a:t>
            </a:r>
            <a:endParaRPr sz="1800">
              <a:solidFill>
                <a:srgbClr val="000000"/>
              </a:solidFill>
              <a:latin typeface="Calibri"/>
              <a:ea typeface="Calibri"/>
              <a:cs typeface="Calibri"/>
              <a:sym typeface="Calibri"/>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1">
                                            <p:txEl>
                                              <p:pRg st="0" end="0"/>
                                            </p:txEl>
                                          </p:spTgt>
                                        </p:tgtEl>
                                        <p:attrNameLst>
                                          <p:attrName>style.visibility</p:attrName>
                                        </p:attrNameLst>
                                      </p:cBhvr>
                                      <p:to>
                                        <p:strVal val="visible"/>
                                      </p:to>
                                    </p:set>
                                    <p:animEffect transition="in" filter="fade">
                                      <p:cBhvr>
                                        <p:cTn id="7" dur="1000"/>
                                        <p:tgtEl>
                                          <p:spTgt spid="7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1">
                                            <p:txEl>
                                              <p:pRg st="1" end="1"/>
                                            </p:txEl>
                                          </p:spTgt>
                                        </p:tgtEl>
                                        <p:attrNameLst>
                                          <p:attrName>style.visibility</p:attrName>
                                        </p:attrNameLst>
                                      </p:cBhvr>
                                      <p:to>
                                        <p:strVal val="visible"/>
                                      </p:to>
                                    </p:set>
                                    <p:animEffect transition="in" filter="fade">
                                      <p:cBhvr>
                                        <p:cTn id="10" dur="1000"/>
                                        <p:tgtEl>
                                          <p:spTgt spid="7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4"/>
                                        </p:tgtEl>
                                        <p:attrNameLst>
                                          <p:attrName>style.visibility</p:attrName>
                                        </p:attrNameLst>
                                      </p:cBhvr>
                                      <p:to>
                                        <p:strVal val="visible"/>
                                      </p:to>
                                    </p:set>
                                    <p:animEffect transition="in" filter="fade">
                                      <p:cBhvr>
                                        <p:cTn id="15" dur="500"/>
                                        <p:tgtEl>
                                          <p:spTgt spid="7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4"/>
                                        </p:tgtEl>
                                        <p:attrNameLst>
                                          <p:attrName>style.visibility</p:attrName>
                                        </p:attrNameLst>
                                      </p:cBhvr>
                                      <p:to>
                                        <p:strVal val="visible"/>
                                      </p:to>
                                    </p:set>
                                    <p:animEffect transition="in" filter="fade">
                                      <p:cBhvr>
                                        <p:cTn id="20" dur="500"/>
                                        <p:tgtEl>
                                          <p:spTgt spid="714"/>
                                        </p:tgtEl>
                                      </p:cBhvr>
                                    </p:animEffect>
                                  </p:childTnLst>
                                </p:cTn>
                              </p:par>
                              <p:par>
                                <p:cTn id="21" presetID="10" presetClass="entr" presetSubtype="0" fill="hold" nodeType="withEffect">
                                  <p:stCondLst>
                                    <p:cond delay="0"/>
                                  </p:stCondLst>
                                  <p:childTnLst>
                                    <p:set>
                                      <p:cBhvr>
                                        <p:cTn id="22" dur="1" fill="hold">
                                          <p:stCondLst>
                                            <p:cond delay="0"/>
                                          </p:stCondLst>
                                        </p:cTn>
                                        <p:tgtEl>
                                          <p:spTgt spid="715"/>
                                        </p:tgtEl>
                                        <p:attrNameLst>
                                          <p:attrName>style.visibility</p:attrName>
                                        </p:attrNameLst>
                                      </p:cBhvr>
                                      <p:to>
                                        <p:strVal val="visible"/>
                                      </p:to>
                                    </p:set>
                                    <p:animEffect transition="in" filter="fade">
                                      <p:cBhvr>
                                        <p:cTn id="23" dur="500"/>
                                        <p:tgtEl>
                                          <p:spTgt spid="715"/>
                                        </p:tgtEl>
                                      </p:cBhvr>
                                    </p:animEffect>
                                  </p:childTnLst>
                                </p:cTn>
                              </p:par>
                              <p:par>
                                <p:cTn id="24" presetID="10" presetClass="entr" presetSubtype="0" fill="hold" nodeType="withEffect">
                                  <p:stCondLst>
                                    <p:cond delay="0"/>
                                  </p:stCondLst>
                                  <p:childTnLst>
                                    <p:set>
                                      <p:cBhvr>
                                        <p:cTn id="25" dur="1" fill="hold">
                                          <p:stCondLst>
                                            <p:cond delay="0"/>
                                          </p:stCondLst>
                                        </p:cTn>
                                        <p:tgtEl>
                                          <p:spTgt spid="716"/>
                                        </p:tgtEl>
                                        <p:attrNameLst>
                                          <p:attrName>style.visibility</p:attrName>
                                        </p:attrNameLst>
                                      </p:cBhvr>
                                      <p:to>
                                        <p:strVal val="visible"/>
                                      </p:to>
                                    </p:set>
                                    <p:animEffect transition="in" filter="fade">
                                      <p:cBhvr>
                                        <p:cTn id="26" dur="500"/>
                                        <p:tgtEl>
                                          <p:spTgt spid="716"/>
                                        </p:tgtEl>
                                      </p:cBhvr>
                                    </p:animEffect>
                                  </p:childTnLst>
                                </p:cTn>
                              </p:par>
                              <p:par>
                                <p:cTn id="27" presetID="10" presetClass="entr" presetSubtype="0" fill="hold" nodeType="withEffect">
                                  <p:stCondLst>
                                    <p:cond delay="0"/>
                                  </p:stCondLst>
                                  <p:childTnLst>
                                    <p:set>
                                      <p:cBhvr>
                                        <p:cTn id="28" dur="1" fill="hold">
                                          <p:stCondLst>
                                            <p:cond delay="0"/>
                                          </p:stCondLst>
                                        </p:cTn>
                                        <p:tgtEl>
                                          <p:spTgt spid="717"/>
                                        </p:tgtEl>
                                        <p:attrNameLst>
                                          <p:attrName>style.visibility</p:attrName>
                                        </p:attrNameLst>
                                      </p:cBhvr>
                                      <p:to>
                                        <p:strVal val="visible"/>
                                      </p:to>
                                    </p:set>
                                    <p:animEffect transition="in" filter="fade">
                                      <p:cBhvr>
                                        <p:cTn id="29" dur="500"/>
                                        <p:tgtEl>
                                          <p:spTgt spid="717"/>
                                        </p:tgtEl>
                                      </p:cBhvr>
                                    </p:animEffect>
                                  </p:childTnLst>
                                </p:cTn>
                              </p:par>
                              <p:par>
                                <p:cTn id="30" presetID="10" presetClass="entr" presetSubtype="0" fill="hold" nodeType="withEffect">
                                  <p:stCondLst>
                                    <p:cond delay="0"/>
                                  </p:stCondLst>
                                  <p:childTnLst>
                                    <p:set>
                                      <p:cBhvr>
                                        <p:cTn id="31" dur="1" fill="hold">
                                          <p:stCondLst>
                                            <p:cond delay="0"/>
                                          </p:stCondLst>
                                        </p:cTn>
                                        <p:tgtEl>
                                          <p:spTgt spid="719"/>
                                        </p:tgtEl>
                                        <p:attrNameLst>
                                          <p:attrName>style.visibility</p:attrName>
                                        </p:attrNameLst>
                                      </p:cBhvr>
                                      <p:to>
                                        <p:strVal val="visible"/>
                                      </p:to>
                                    </p:set>
                                    <p:animEffect transition="in" filter="fade">
                                      <p:cBhvr>
                                        <p:cTn id="32" dur="500"/>
                                        <p:tgtEl>
                                          <p:spTgt spid="719"/>
                                        </p:tgtEl>
                                      </p:cBhvr>
                                    </p:animEffect>
                                  </p:childTnLst>
                                </p:cTn>
                              </p:par>
                              <p:par>
                                <p:cTn id="33" presetID="10" presetClass="entr" presetSubtype="0" fill="hold" nodeType="withEffect">
                                  <p:stCondLst>
                                    <p:cond delay="0"/>
                                  </p:stCondLst>
                                  <p:childTnLst>
                                    <p:set>
                                      <p:cBhvr>
                                        <p:cTn id="34" dur="1" fill="hold">
                                          <p:stCondLst>
                                            <p:cond delay="0"/>
                                          </p:stCondLst>
                                        </p:cTn>
                                        <p:tgtEl>
                                          <p:spTgt spid="720"/>
                                        </p:tgtEl>
                                        <p:attrNameLst>
                                          <p:attrName>style.visibility</p:attrName>
                                        </p:attrNameLst>
                                      </p:cBhvr>
                                      <p:to>
                                        <p:strVal val="visible"/>
                                      </p:to>
                                    </p:set>
                                    <p:animEffect transition="in" filter="fade">
                                      <p:cBhvr>
                                        <p:cTn id="35" dur="500"/>
                                        <p:tgtEl>
                                          <p:spTgt spid="720"/>
                                        </p:tgtEl>
                                      </p:cBhvr>
                                    </p:animEffect>
                                  </p:childTnLst>
                                </p:cTn>
                              </p:par>
                              <p:par>
                                <p:cTn id="36" presetID="10" presetClass="entr" presetSubtype="0" fill="hold" nodeType="withEffect">
                                  <p:stCondLst>
                                    <p:cond delay="0"/>
                                  </p:stCondLst>
                                  <p:childTnLst>
                                    <p:set>
                                      <p:cBhvr>
                                        <p:cTn id="37" dur="1" fill="hold">
                                          <p:stCondLst>
                                            <p:cond delay="0"/>
                                          </p:stCondLst>
                                        </p:cTn>
                                        <p:tgtEl>
                                          <p:spTgt spid="721"/>
                                        </p:tgtEl>
                                        <p:attrNameLst>
                                          <p:attrName>style.visibility</p:attrName>
                                        </p:attrNameLst>
                                      </p:cBhvr>
                                      <p:to>
                                        <p:strVal val="visible"/>
                                      </p:to>
                                    </p:set>
                                    <p:animEffect transition="in" filter="fade">
                                      <p:cBhvr>
                                        <p:cTn id="38" dur="500"/>
                                        <p:tgtEl>
                                          <p:spTgt spid="721"/>
                                        </p:tgtEl>
                                      </p:cBhvr>
                                    </p:animEffect>
                                  </p:childTnLst>
                                </p:cTn>
                              </p:par>
                              <p:par>
                                <p:cTn id="39" presetID="10" presetClass="entr" presetSubtype="0" fill="hold" nodeType="withEffect">
                                  <p:stCondLst>
                                    <p:cond delay="0"/>
                                  </p:stCondLst>
                                  <p:childTnLst>
                                    <p:set>
                                      <p:cBhvr>
                                        <p:cTn id="40" dur="1" fill="hold">
                                          <p:stCondLst>
                                            <p:cond delay="0"/>
                                          </p:stCondLst>
                                        </p:cTn>
                                        <p:tgtEl>
                                          <p:spTgt spid="712"/>
                                        </p:tgtEl>
                                        <p:attrNameLst>
                                          <p:attrName>style.visibility</p:attrName>
                                        </p:attrNameLst>
                                      </p:cBhvr>
                                      <p:to>
                                        <p:strVal val="visible"/>
                                      </p:to>
                                    </p:set>
                                    <p:animEffect transition="in" filter="fade">
                                      <p:cBhvr>
                                        <p:cTn id="41" dur="500"/>
                                        <p:tgtEl>
                                          <p:spTgt spid="712"/>
                                        </p:tgtEl>
                                      </p:cBhvr>
                                    </p:animEffect>
                                  </p:childTnLst>
                                </p:cTn>
                              </p:par>
                              <p:par>
                                <p:cTn id="42" presetID="10" presetClass="entr" presetSubtype="0" fill="hold" nodeType="withEffect">
                                  <p:stCondLst>
                                    <p:cond delay="0"/>
                                  </p:stCondLst>
                                  <p:childTnLst>
                                    <p:set>
                                      <p:cBhvr>
                                        <p:cTn id="43" dur="1" fill="hold">
                                          <p:stCondLst>
                                            <p:cond delay="0"/>
                                          </p:stCondLst>
                                        </p:cTn>
                                        <p:tgtEl>
                                          <p:spTgt spid="718"/>
                                        </p:tgtEl>
                                        <p:attrNameLst>
                                          <p:attrName>style.visibility</p:attrName>
                                        </p:attrNameLst>
                                      </p:cBhvr>
                                      <p:to>
                                        <p:strVal val="visible"/>
                                      </p:to>
                                    </p:set>
                                    <p:animEffect transition="in" filter="fade">
                                      <p:cBhvr>
                                        <p:cTn id="44" dur="500"/>
                                        <p:tgtEl>
                                          <p:spTgt spid="718"/>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722"/>
                                        </p:tgtEl>
                                        <p:attrNameLst>
                                          <p:attrName>style.visibility</p:attrName>
                                        </p:attrNameLst>
                                      </p:cBhvr>
                                      <p:to>
                                        <p:strVal val="visible"/>
                                      </p:to>
                                    </p:set>
                                    <p:animEffect transition="in" filter="fade">
                                      <p:cBhvr>
                                        <p:cTn id="48" dur="500"/>
                                        <p:tgtEl>
                                          <p:spTgt spid="7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23"/>
                                        </p:tgtEl>
                                        <p:attrNameLst>
                                          <p:attrName>style.visibility</p:attrName>
                                        </p:attrNameLst>
                                      </p:cBhvr>
                                      <p:to>
                                        <p:strVal val="visible"/>
                                      </p:to>
                                    </p:set>
                                    <p:animEffect transition="in" filter="fade">
                                      <p:cBhvr>
                                        <p:cTn id="53" dur="1000"/>
                                        <p:tgtEl>
                                          <p:spTgt spid="723"/>
                                        </p:tgtEl>
                                      </p:cBhvr>
                                    </p:animEffect>
                                  </p:childTnLst>
                                </p:cTn>
                              </p:par>
                            </p:childTnLst>
                          </p:cTn>
                        </p:par>
                        <p:par>
                          <p:cTn id="54" fill="hold">
                            <p:stCondLst>
                              <p:cond delay="1000"/>
                            </p:stCondLst>
                            <p:childTnLst>
                              <p:par>
                                <p:cTn id="55" presetID="1" presetClass="entr" presetSubtype="0" fill="hold" nodeType="afterEffect">
                                  <p:stCondLst>
                                    <p:cond delay="0"/>
                                  </p:stCondLst>
                                  <p:childTnLst>
                                    <p:set>
                                      <p:cBhvr>
                                        <p:cTn id="56" dur="1" fill="hold">
                                          <p:stCondLst>
                                            <p:cond delay="0"/>
                                          </p:stCondLst>
                                        </p:cTn>
                                        <p:tgtEl>
                                          <p:spTgt spid="7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25"/>
                                        </p:tgtEl>
                                        <p:attrNameLst>
                                          <p:attrName>style.visibility</p:attrName>
                                        </p:attrNameLst>
                                      </p:cBhvr>
                                      <p:to>
                                        <p:strVal val="visible"/>
                                      </p:to>
                                    </p:set>
                                    <p:animEffect transition="in" filter="fade">
                                      <p:cBhvr>
                                        <p:cTn id="61" dur="500"/>
                                        <p:tgtEl>
                                          <p:spTgt spid="7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26"/>
                                        </p:tgtEl>
                                        <p:attrNameLst>
                                          <p:attrName>style.visibility</p:attrName>
                                        </p:attrNameLst>
                                      </p:cBhvr>
                                      <p:to>
                                        <p:strVal val="visible"/>
                                      </p:to>
                                    </p:set>
                                    <p:animEffect transition="in" filter="fade">
                                      <p:cBhvr>
                                        <p:cTn id="66" dur="500"/>
                                        <p:tgtEl>
                                          <p:spTgt spid="726"/>
                                        </p:tgtEl>
                                      </p:cBhvr>
                                    </p:animEffect>
                                  </p:childTnLst>
                                </p:cTn>
                              </p:par>
                              <p:par>
                                <p:cTn id="67" presetID="10" presetClass="entr" presetSubtype="0" fill="hold" nodeType="withEffect">
                                  <p:stCondLst>
                                    <p:cond delay="0"/>
                                  </p:stCondLst>
                                  <p:childTnLst>
                                    <p:set>
                                      <p:cBhvr>
                                        <p:cTn id="68" dur="1" fill="hold">
                                          <p:stCondLst>
                                            <p:cond delay="0"/>
                                          </p:stCondLst>
                                        </p:cTn>
                                        <p:tgtEl>
                                          <p:spTgt spid="727"/>
                                        </p:tgtEl>
                                        <p:attrNameLst>
                                          <p:attrName>style.visibility</p:attrName>
                                        </p:attrNameLst>
                                      </p:cBhvr>
                                      <p:to>
                                        <p:strVal val="visible"/>
                                      </p:to>
                                    </p:set>
                                    <p:animEffect transition="in" filter="fade">
                                      <p:cBhvr>
                                        <p:cTn id="69" dur="500"/>
                                        <p:tgtEl>
                                          <p:spTgt spid="727"/>
                                        </p:tgtEl>
                                      </p:cBhvr>
                                    </p:animEffect>
                                  </p:childTnLst>
                                </p:cTn>
                              </p:par>
                              <p:par>
                                <p:cTn id="70" presetID="10" presetClass="entr" presetSubtype="0" fill="hold" nodeType="withEffect">
                                  <p:stCondLst>
                                    <p:cond delay="0"/>
                                  </p:stCondLst>
                                  <p:childTnLst>
                                    <p:set>
                                      <p:cBhvr>
                                        <p:cTn id="71" dur="1" fill="hold">
                                          <p:stCondLst>
                                            <p:cond delay="0"/>
                                          </p:stCondLst>
                                        </p:cTn>
                                        <p:tgtEl>
                                          <p:spTgt spid="728"/>
                                        </p:tgtEl>
                                        <p:attrNameLst>
                                          <p:attrName>style.visibility</p:attrName>
                                        </p:attrNameLst>
                                      </p:cBhvr>
                                      <p:to>
                                        <p:strVal val="visible"/>
                                      </p:to>
                                    </p:set>
                                    <p:animEffect transition="in" filter="fade">
                                      <p:cBhvr>
                                        <p:cTn id="72" dur="500"/>
                                        <p:tgtEl>
                                          <p:spTgt spid="7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29"/>
                                        </p:tgtEl>
                                        <p:attrNameLst>
                                          <p:attrName>style.visibility</p:attrName>
                                        </p:attrNameLst>
                                      </p:cBhvr>
                                      <p:to>
                                        <p:strVal val="visible"/>
                                      </p:to>
                                    </p:set>
                                    <p:animEffect transition="in" filter="fade">
                                      <p:cBhvr>
                                        <p:cTn id="77" dur="1000"/>
                                        <p:tgtEl>
                                          <p:spTgt spid="729"/>
                                        </p:tgtEl>
                                      </p:cBhvr>
                                    </p:animEffect>
                                  </p:childTnLst>
                                </p:cTn>
                              </p:par>
                            </p:childTnLst>
                          </p:cTn>
                        </p:par>
                        <p:par>
                          <p:cTn id="78" fill="hold">
                            <p:stCondLst>
                              <p:cond delay="1000"/>
                            </p:stCondLst>
                            <p:childTnLst>
                              <p:par>
                                <p:cTn id="79" presetID="1" presetClass="entr" presetSubtype="0" fill="hold" nodeType="afterEffect">
                                  <p:stCondLst>
                                    <p:cond delay="0"/>
                                  </p:stCondLst>
                                  <p:childTnLst>
                                    <p:set>
                                      <p:cBhvr>
                                        <p:cTn id="80" dur="1" fill="hold">
                                          <p:stCondLst>
                                            <p:cond delay="0"/>
                                          </p:stCondLst>
                                        </p:cTn>
                                        <p:tgtEl>
                                          <p:spTgt spid="7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31"/>
                                        </p:tgtEl>
                                        <p:attrNameLst>
                                          <p:attrName>style.visibility</p:attrName>
                                        </p:attrNameLst>
                                      </p:cBhvr>
                                      <p:to>
                                        <p:strVal val="visible"/>
                                      </p:to>
                                    </p:set>
                                    <p:animEffect transition="in" filter="fade">
                                      <p:cBhvr>
                                        <p:cTn id="85" dur="500"/>
                                        <p:tgtEl>
                                          <p:spTgt spid="731"/>
                                        </p:tgtEl>
                                      </p:cBhvr>
                                    </p:animEffect>
                                  </p:childTnLst>
                                </p:cTn>
                              </p:par>
                              <p:par>
                                <p:cTn id="86" presetID="10" presetClass="entr" presetSubtype="0" fill="hold" nodeType="withEffect">
                                  <p:stCondLst>
                                    <p:cond delay="0"/>
                                  </p:stCondLst>
                                  <p:childTnLst>
                                    <p:set>
                                      <p:cBhvr>
                                        <p:cTn id="87" dur="1" fill="hold">
                                          <p:stCondLst>
                                            <p:cond delay="0"/>
                                          </p:stCondLst>
                                        </p:cTn>
                                        <p:tgtEl>
                                          <p:spTgt spid="732"/>
                                        </p:tgtEl>
                                        <p:attrNameLst>
                                          <p:attrName>style.visibility</p:attrName>
                                        </p:attrNameLst>
                                      </p:cBhvr>
                                      <p:to>
                                        <p:strVal val="visible"/>
                                      </p:to>
                                    </p:set>
                                    <p:animEffect transition="in" filter="fade">
                                      <p:cBhvr>
                                        <p:cTn id="88" dur="500"/>
                                        <p:tgtEl>
                                          <p:spTgt spid="732"/>
                                        </p:tgtEl>
                                      </p:cBhvr>
                                    </p:animEffect>
                                  </p:childTnLst>
                                </p:cTn>
                              </p:par>
                              <p:par>
                                <p:cTn id="89" presetID="10" presetClass="entr" presetSubtype="0" fill="hold" nodeType="withEffect">
                                  <p:stCondLst>
                                    <p:cond delay="0"/>
                                  </p:stCondLst>
                                  <p:childTnLst>
                                    <p:set>
                                      <p:cBhvr>
                                        <p:cTn id="90" dur="1" fill="hold">
                                          <p:stCondLst>
                                            <p:cond delay="0"/>
                                          </p:stCondLst>
                                        </p:cTn>
                                        <p:tgtEl>
                                          <p:spTgt spid="733"/>
                                        </p:tgtEl>
                                        <p:attrNameLst>
                                          <p:attrName>style.visibility</p:attrName>
                                        </p:attrNameLst>
                                      </p:cBhvr>
                                      <p:to>
                                        <p:strVal val="visible"/>
                                      </p:to>
                                    </p:set>
                                    <p:animEffect transition="in" filter="fade">
                                      <p:cBhvr>
                                        <p:cTn id="91" dur="500"/>
                                        <p:tgtEl>
                                          <p:spTgt spid="733"/>
                                        </p:tgtEl>
                                      </p:cBhvr>
                                    </p:animEffect>
                                  </p:childTnLst>
                                </p:cTn>
                              </p:par>
                              <p:par>
                                <p:cTn id="92" presetID="10" presetClass="entr" presetSubtype="0" fill="hold" nodeType="withEffect">
                                  <p:stCondLst>
                                    <p:cond delay="0"/>
                                  </p:stCondLst>
                                  <p:childTnLst>
                                    <p:set>
                                      <p:cBhvr>
                                        <p:cTn id="93" dur="1" fill="hold">
                                          <p:stCondLst>
                                            <p:cond delay="0"/>
                                          </p:stCondLst>
                                        </p:cTn>
                                        <p:tgtEl>
                                          <p:spTgt spid="734"/>
                                        </p:tgtEl>
                                        <p:attrNameLst>
                                          <p:attrName>style.visibility</p:attrName>
                                        </p:attrNameLst>
                                      </p:cBhvr>
                                      <p:to>
                                        <p:strVal val="visible"/>
                                      </p:to>
                                    </p:set>
                                    <p:animEffect transition="in" filter="fade">
                                      <p:cBhvr>
                                        <p:cTn id="94" dur="500"/>
                                        <p:tgtEl>
                                          <p:spTgt spid="734"/>
                                        </p:tgtEl>
                                      </p:cBhvr>
                                    </p:animEffect>
                                  </p:childTnLst>
                                </p:cTn>
                              </p:par>
                              <p:par>
                                <p:cTn id="95" presetID="10" presetClass="entr" presetSubtype="0" fill="hold" nodeType="withEffect">
                                  <p:stCondLst>
                                    <p:cond delay="0"/>
                                  </p:stCondLst>
                                  <p:childTnLst>
                                    <p:set>
                                      <p:cBhvr>
                                        <p:cTn id="96" dur="1" fill="hold">
                                          <p:stCondLst>
                                            <p:cond delay="0"/>
                                          </p:stCondLst>
                                        </p:cTn>
                                        <p:tgtEl>
                                          <p:spTgt spid="735"/>
                                        </p:tgtEl>
                                        <p:attrNameLst>
                                          <p:attrName>style.visibility</p:attrName>
                                        </p:attrNameLst>
                                      </p:cBhvr>
                                      <p:to>
                                        <p:strVal val="visible"/>
                                      </p:to>
                                    </p:set>
                                    <p:animEffect transition="in" filter="fade">
                                      <p:cBhvr>
                                        <p:cTn id="97" dur="500"/>
                                        <p:tgtEl>
                                          <p:spTgt spid="735"/>
                                        </p:tgtEl>
                                      </p:cBhvr>
                                    </p:animEffect>
                                  </p:childTnLst>
                                </p:cTn>
                              </p:par>
                              <p:par>
                                <p:cTn id="98" presetID="10" presetClass="entr" presetSubtype="0" fill="hold" nodeType="withEffect">
                                  <p:stCondLst>
                                    <p:cond delay="0"/>
                                  </p:stCondLst>
                                  <p:childTnLst>
                                    <p:set>
                                      <p:cBhvr>
                                        <p:cTn id="99" dur="1" fill="hold">
                                          <p:stCondLst>
                                            <p:cond delay="0"/>
                                          </p:stCondLst>
                                        </p:cTn>
                                        <p:tgtEl>
                                          <p:spTgt spid="736"/>
                                        </p:tgtEl>
                                        <p:attrNameLst>
                                          <p:attrName>style.visibility</p:attrName>
                                        </p:attrNameLst>
                                      </p:cBhvr>
                                      <p:to>
                                        <p:strVal val="visible"/>
                                      </p:to>
                                    </p:set>
                                    <p:animEffect transition="in" filter="fade">
                                      <p:cBhvr>
                                        <p:cTn id="100" dur="500"/>
                                        <p:tgtEl>
                                          <p:spTgt spid="736"/>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737"/>
                                        </p:tgtEl>
                                        <p:attrNameLst>
                                          <p:attrName>style.visibility</p:attrName>
                                        </p:attrNameLst>
                                      </p:cBhvr>
                                      <p:to>
                                        <p:strVal val="visible"/>
                                      </p:to>
                                    </p:set>
                                    <p:animEffect transition="in" filter="fade">
                                      <p:cBhvr>
                                        <p:cTn id="104" dur="500"/>
                                        <p:tgtEl>
                                          <p:spTgt spid="73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738"/>
                                        </p:tgtEl>
                                        <p:attrNameLst>
                                          <p:attrName>style.visibility</p:attrName>
                                        </p:attrNameLst>
                                      </p:cBhvr>
                                      <p:to>
                                        <p:strVal val="visible"/>
                                      </p:to>
                                    </p:set>
                                    <p:animEffect transition="in" filter="fade">
                                      <p:cBhvr>
                                        <p:cTn id="109" dur="1000"/>
                                        <p:tgtEl>
                                          <p:spTgt spid="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43" name="Google Shape;743;p35"/>
          <p:cNvSpPr txBox="1"/>
          <p:nvPr/>
        </p:nvSpPr>
        <p:spPr>
          <a:xfrm>
            <a:off x="84455" y="1318895"/>
            <a:ext cx="7078980" cy="478592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Trần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Trí</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Sơn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Thọ</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nghe</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hơi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mà</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mất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vía</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Lí</a:t>
            </a:r>
            <a:r>
              <a:rPr lang="en-US" sz="2500" dirty="0">
                <a:solidFill>
                  <a:srgbClr val="000000"/>
                </a:solidFill>
                <a:latin typeface="Times New Roman"/>
                <a:ea typeface="Times New Roman"/>
                <a:cs typeface="Times New Roman"/>
                <a:sym typeface="Times New Roman"/>
              </a:rPr>
              <a:t> An, </a:t>
            </a:r>
            <a:r>
              <a:rPr lang="en-US" sz="2500" dirty="0" err="1">
                <a:solidFill>
                  <a:srgbClr val="000000"/>
                </a:solidFill>
                <a:latin typeface="Times New Roman"/>
                <a:ea typeface="Times New Roman"/>
                <a:cs typeface="Times New Roman"/>
                <a:sym typeface="Times New Roman"/>
              </a:rPr>
              <a:t>Phương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Chính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nín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thở</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cầu</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thoát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thân</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000" dirty="0">
                <a:solidFill>
                  <a:srgbClr val="000000"/>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Phúc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tâm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quân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giặc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Trần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Hiệp</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đã</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phải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bêu</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đầu</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Mọt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gian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kẻ</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thù,Lí</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Lượng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cũng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đành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bỏ</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mạng</a:t>
            </a:r>
            <a:r>
              <a:rPr lang="en-US" sz="2500" dirty="0">
                <a:solidFill>
                  <a:srgbClr val="000000"/>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r>
              <a:rPr lang="en-US" sz="2000" dirty="0">
                <a:solidFill>
                  <a:srgbClr val="000000"/>
                </a:solidFill>
                <a:latin typeface="Times New Roman"/>
                <a:ea typeface="Times New Roman"/>
                <a:cs typeface="Times New Roman"/>
                <a:sym typeface="Times New Roman"/>
              </a:rPr>
              <a:t>			🙠🙢</a:t>
            </a:r>
            <a:endParaRPr sz="18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Bó</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tay</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để</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đợi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bại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vong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giặc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đã</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trí</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cùng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lực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kiệt</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000" dirty="0">
                <a:solidFill>
                  <a:srgbClr val="000000"/>
                </a:solidFill>
                <a:latin typeface="Times New Roman"/>
                <a:ea typeface="Times New Roman"/>
                <a:cs typeface="Times New Roman"/>
                <a:sym typeface="Times New Roman"/>
              </a:rPr>
              <a:t>			🙠🙢</a:t>
            </a:r>
            <a:endParaRPr sz="25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Ngày</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hăm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lăm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bá</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tước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Lương</a:t>
            </a:r>
            <a:r>
              <a:rPr lang="en-US" sz="2500" dirty="0">
                <a:solidFill>
                  <a:srgbClr val="000000"/>
                </a:solidFill>
                <a:latin typeface="Times New Roman"/>
                <a:ea typeface="Times New Roman"/>
                <a:cs typeface="Times New Roman"/>
                <a:sym typeface="Times New Roman"/>
              </a:rPr>
              <a:t> Minh </a:t>
            </a:r>
            <a:r>
              <a:rPr lang="en-US" sz="2500" dirty="0" err="1">
                <a:solidFill>
                  <a:srgbClr val="000000"/>
                </a:solidFill>
                <a:latin typeface="Times New Roman"/>
                <a:ea typeface="Times New Roman"/>
                <a:cs typeface="Times New Roman"/>
                <a:sym typeface="Times New Roman"/>
              </a:rPr>
              <a:t>bại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trận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tử</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vong</a:t>
            </a:r>
            <a:r>
              <a:rPr lang="en-US" sz="2500" dirty="0">
                <a:solidFill>
                  <a:srgbClr val="000000"/>
                </a:solidFill>
                <a:latin typeface="Times New Roman"/>
                <a:ea typeface="Times New Roman"/>
                <a:cs typeface="Times New Roman"/>
                <a:sym typeface="Times New Roman"/>
              </a:rPr>
              <a:t>,</a:t>
            </a:r>
            <a:endParaRPr sz="25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Ngày</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hăm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tám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thượng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thư</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Lí</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Khánh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cùng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kế</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tự</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vẫn</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000" dirty="0">
                <a:solidFill>
                  <a:srgbClr val="000000"/>
                </a:solidFill>
                <a:latin typeface="Times New Roman"/>
                <a:ea typeface="Times New Roman"/>
                <a:cs typeface="Times New Roman"/>
                <a:sym typeface="Times New Roman"/>
              </a:rPr>
              <a:t>			🙠🙢</a:t>
            </a:r>
            <a:endParaRPr sz="25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Đô</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đốc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thôi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tụ</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lê</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gối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dâng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tờ</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tạ</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tội</a:t>
            </a:r>
            <a:r>
              <a:rPr lang="en-US" sz="2500" dirty="0">
                <a:solidFill>
                  <a:srgbClr val="000000"/>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Thượng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thư</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Hoàng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Phúc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trói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tay</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để</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xin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hàng</a:t>
            </a:r>
            <a:r>
              <a:rPr lang="en-US" sz="2500" dirty="0">
                <a:solidFill>
                  <a:srgbClr val="000000"/>
                </a:solidFill>
                <a:latin typeface="Times New Roman"/>
                <a:ea typeface="Times New Roman"/>
                <a:cs typeface="Times New Roman"/>
                <a:sym typeface="Times New Roman"/>
              </a:rPr>
              <a:t>. </a:t>
            </a:r>
            <a:endParaRPr dirty="0"/>
          </a:p>
        </p:txBody>
      </p:sp>
      <p:cxnSp>
        <p:nvCxnSpPr>
          <p:cNvPr id="744" name="Google Shape;744;p35"/>
          <p:cNvCxnSpPr/>
          <p:nvPr/>
        </p:nvCxnSpPr>
        <p:spPr>
          <a:xfrm>
            <a:off x="7102475" y="1397000"/>
            <a:ext cx="0" cy="5080000"/>
          </a:xfrm>
          <a:prstGeom prst="straightConnector1">
            <a:avLst/>
          </a:prstGeom>
          <a:noFill/>
          <a:ln w="9525" cap="flat" cmpd="sng">
            <a:solidFill>
              <a:schemeClr val="dk1"/>
            </a:solidFill>
            <a:prstDash val="solid"/>
            <a:miter lim="800000"/>
            <a:headEnd type="none" w="sm" len="sm"/>
            <a:tailEnd type="none" w="sm" len="sm"/>
          </a:ln>
        </p:spPr>
      </p:cxnSp>
      <p:sp>
        <p:nvSpPr>
          <p:cNvPr id="745" name="Google Shape;745;p35"/>
          <p:cNvSpPr txBox="1"/>
          <p:nvPr/>
        </p:nvSpPr>
        <p:spPr>
          <a:xfrm>
            <a:off x="5099049" y="2380616"/>
            <a:ext cx="129921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bêu đầu</a:t>
            </a:r>
            <a:endParaRPr/>
          </a:p>
        </p:txBody>
      </p:sp>
      <p:sp>
        <p:nvSpPr>
          <p:cNvPr id="746" name="Google Shape;746;p35"/>
          <p:cNvSpPr txBox="1"/>
          <p:nvPr/>
        </p:nvSpPr>
        <p:spPr>
          <a:xfrm>
            <a:off x="-13969" y="931550"/>
            <a:ext cx="5346065" cy="47561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Tham sống sợ chết</a:t>
            </a:r>
            <a:endParaRPr sz="2500">
              <a:solidFill>
                <a:srgbClr val="0000CC"/>
              </a:solidFill>
              <a:latin typeface="Times New Roman"/>
              <a:ea typeface="Times New Roman"/>
              <a:cs typeface="Times New Roman"/>
              <a:sym typeface="Times New Roman"/>
            </a:endParaRPr>
          </a:p>
        </p:txBody>
      </p:sp>
      <p:sp>
        <p:nvSpPr>
          <p:cNvPr id="747" name="Google Shape;747;p35"/>
          <p:cNvSpPr txBox="1"/>
          <p:nvPr/>
        </p:nvSpPr>
        <p:spPr>
          <a:xfrm>
            <a:off x="303531" y="6132200"/>
            <a:ext cx="4562475" cy="58477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 </a:t>
            </a:r>
            <a:r>
              <a:rPr lang="en-US" sz="2800" b="1">
                <a:solidFill>
                  <a:srgbClr val="FF0000"/>
                </a:solidFill>
                <a:latin typeface="Times New Roman"/>
                <a:ea typeface="Times New Roman"/>
                <a:cs typeface="Times New Roman"/>
                <a:sym typeface="Times New Roman"/>
              </a:rPr>
              <a:t>Hèn nhát, thảm hại</a:t>
            </a:r>
            <a:endParaRPr sz="1800">
              <a:solidFill>
                <a:srgbClr val="000000"/>
              </a:solidFill>
              <a:latin typeface="Calibri"/>
              <a:ea typeface="Calibri"/>
              <a:cs typeface="Calibri"/>
              <a:sym typeface="Calibri"/>
            </a:endParaRPr>
          </a:p>
        </p:txBody>
      </p:sp>
      <p:sp>
        <p:nvSpPr>
          <p:cNvPr id="748" name="Google Shape;748;p35"/>
          <p:cNvSpPr txBox="1"/>
          <p:nvPr/>
        </p:nvSpPr>
        <p:spPr>
          <a:xfrm>
            <a:off x="3312160" y="5587366"/>
            <a:ext cx="296164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trói tay để xin hàng</a:t>
            </a:r>
            <a:endParaRPr/>
          </a:p>
        </p:txBody>
      </p:sp>
      <p:sp>
        <p:nvSpPr>
          <p:cNvPr id="749" name="Google Shape;749;p35"/>
          <p:cNvSpPr txBox="1"/>
          <p:nvPr/>
        </p:nvSpPr>
        <p:spPr>
          <a:xfrm>
            <a:off x="2468880" y="1310162"/>
            <a:ext cx="296164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dirty="0" err="1">
                <a:solidFill>
                  <a:srgbClr val="000000"/>
                </a:solidFill>
                <a:latin typeface="Times New Roman"/>
                <a:ea typeface="Times New Roman"/>
                <a:cs typeface="Times New Roman"/>
                <a:sym typeface="Times New Roman"/>
              </a:rPr>
              <a:t>nghe</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hơi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mà</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mất</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vía</a:t>
            </a:r>
            <a:endParaRPr dirty="0"/>
          </a:p>
        </p:txBody>
      </p:sp>
      <p:sp>
        <p:nvSpPr>
          <p:cNvPr id="750" name="Google Shape;750;p35"/>
          <p:cNvSpPr txBox="1"/>
          <p:nvPr/>
        </p:nvSpPr>
        <p:spPr>
          <a:xfrm>
            <a:off x="2907031" y="1703706"/>
            <a:ext cx="296164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nín thở cầu thoát thân</a:t>
            </a:r>
            <a:endParaRPr/>
          </a:p>
        </p:txBody>
      </p:sp>
      <p:sp>
        <p:nvSpPr>
          <p:cNvPr id="751" name="Google Shape;751;p35"/>
          <p:cNvSpPr txBox="1"/>
          <p:nvPr/>
        </p:nvSpPr>
        <p:spPr>
          <a:xfrm>
            <a:off x="1870078" y="3455670"/>
            <a:ext cx="131953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bại vong</a:t>
            </a:r>
            <a:endParaRPr/>
          </a:p>
        </p:txBody>
      </p:sp>
      <p:sp>
        <p:nvSpPr>
          <p:cNvPr id="752" name="Google Shape;752;p35"/>
          <p:cNvSpPr txBox="1"/>
          <p:nvPr/>
        </p:nvSpPr>
        <p:spPr>
          <a:xfrm>
            <a:off x="4867275" y="2762886"/>
            <a:ext cx="148082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bỏ mạng</a:t>
            </a:r>
            <a:endParaRPr/>
          </a:p>
        </p:txBody>
      </p:sp>
      <p:sp>
        <p:nvSpPr>
          <p:cNvPr id="753" name="Google Shape;753;p35"/>
          <p:cNvSpPr txBox="1"/>
          <p:nvPr/>
        </p:nvSpPr>
        <p:spPr>
          <a:xfrm>
            <a:off x="1990725" y="5207001"/>
            <a:ext cx="296164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lê gối dâng tờ tạ tội</a:t>
            </a:r>
            <a:endParaRPr/>
          </a:p>
        </p:txBody>
      </p:sp>
      <p:sp>
        <p:nvSpPr>
          <p:cNvPr id="754" name="Google Shape;754;p35"/>
          <p:cNvSpPr txBox="1"/>
          <p:nvPr/>
        </p:nvSpPr>
        <p:spPr>
          <a:xfrm>
            <a:off x="4836160" y="4135121"/>
            <a:ext cx="235585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bại trận tử vong</a:t>
            </a:r>
            <a:endParaRPr/>
          </a:p>
        </p:txBody>
      </p:sp>
      <p:sp>
        <p:nvSpPr>
          <p:cNvPr id="755" name="Google Shape;755;p35"/>
          <p:cNvSpPr txBox="1"/>
          <p:nvPr/>
        </p:nvSpPr>
        <p:spPr>
          <a:xfrm>
            <a:off x="4125595" y="3455670"/>
            <a:ext cx="2961640" cy="47561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trí cùng lực kiệt</a:t>
            </a:r>
            <a:endParaRPr/>
          </a:p>
        </p:txBody>
      </p:sp>
      <p:sp>
        <p:nvSpPr>
          <p:cNvPr id="756" name="Google Shape;756;p35"/>
          <p:cNvSpPr txBox="1"/>
          <p:nvPr/>
        </p:nvSpPr>
        <p:spPr>
          <a:xfrm>
            <a:off x="4883786" y="4510406"/>
            <a:ext cx="245173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cùng kế tự vẫn</a:t>
            </a:r>
            <a:endParaRPr/>
          </a:p>
        </p:txBody>
      </p:sp>
      <p:sp>
        <p:nvSpPr>
          <p:cNvPr id="757" name="Google Shape;757;p35"/>
          <p:cNvSpPr txBox="1"/>
          <p:nvPr/>
        </p:nvSpPr>
        <p:spPr>
          <a:xfrm>
            <a:off x="7163440" y="1018545"/>
            <a:ext cx="4761865" cy="86042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Thất bại của kẻ thù: </a:t>
            </a:r>
            <a:r>
              <a:rPr lang="en-US" sz="2500">
                <a:solidFill>
                  <a:srgbClr val="0000CC"/>
                </a:solidFill>
                <a:latin typeface="Times New Roman"/>
                <a:ea typeface="Times New Roman"/>
                <a:cs typeface="Times New Roman"/>
                <a:sym typeface="Times New Roman"/>
              </a:rPr>
              <a:t>thê thảm nhục nhã.</a:t>
            </a:r>
            <a:endParaRPr/>
          </a:p>
        </p:txBody>
      </p:sp>
      <p:sp>
        <p:nvSpPr>
          <p:cNvPr id="758" name="Google Shape;758;p35"/>
          <p:cNvSpPr txBox="1"/>
          <p:nvPr/>
        </p:nvSpPr>
        <p:spPr>
          <a:xfrm>
            <a:off x="7163440" y="2702561"/>
            <a:ext cx="4761865" cy="477054"/>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Cách gọi, cách miêu tả kẻ thù:</a:t>
            </a:r>
            <a:r>
              <a:rPr lang="en-US" sz="2500">
                <a:solidFill>
                  <a:srgbClr val="0000CC"/>
                </a:solidFill>
                <a:latin typeface="Times New Roman"/>
                <a:ea typeface="Times New Roman"/>
                <a:cs typeface="Times New Roman"/>
                <a:sym typeface="Times New Roman"/>
              </a:rPr>
              <a:t> </a:t>
            </a:r>
            <a:endParaRPr/>
          </a:p>
        </p:txBody>
      </p:sp>
      <p:sp>
        <p:nvSpPr>
          <p:cNvPr id="759" name="Google Shape;759;p35"/>
          <p:cNvSpPr txBox="1"/>
          <p:nvPr/>
        </p:nvSpPr>
        <p:spPr>
          <a:xfrm>
            <a:off x="7499987" y="3311527"/>
            <a:ext cx="4006851" cy="163121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Thằng nhãi con Tuyên Đức, động binh không ngừng;</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Đồ nhút nhát Thạch, Thăng, đem dầu chữa cháy.</a:t>
            </a:r>
            <a:endParaRPr/>
          </a:p>
        </p:txBody>
      </p:sp>
      <p:sp>
        <p:nvSpPr>
          <p:cNvPr id="760" name="Google Shape;760;p35"/>
          <p:cNvSpPr txBox="1"/>
          <p:nvPr/>
        </p:nvSpPr>
        <p:spPr>
          <a:xfrm>
            <a:off x="7499988" y="3697606"/>
            <a:ext cx="344487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động binh không ngừng</a:t>
            </a:r>
            <a:endParaRPr/>
          </a:p>
        </p:txBody>
      </p:sp>
      <p:sp>
        <p:nvSpPr>
          <p:cNvPr id="761" name="Google Shape;761;p35"/>
          <p:cNvSpPr txBox="1"/>
          <p:nvPr/>
        </p:nvSpPr>
        <p:spPr>
          <a:xfrm>
            <a:off x="7039612" y="4458336"/>
            <a:ext cx="3334385" cy="477054"/>
          </a:xfrm>
          <a:prstGeom prst="rect">
            <a:avLst/>
          </a:prstGeom>
          <a:noFill/>
          <a:ln>
            <a:noFill/>
          </a:ln>
        </p:spPr>
        <p:txBody>
          <a:bodyPr spcFirstLastPara="1" wrap="square" lIns="91375" tIns="45675" rIns="91375" bIns="45675" anchor="t" anchorCtr="0">
            <a:spAutoFit/>
          </a:bodyPr>
          <a:lstStyle/>
          <a:p>
            <a:pPr marL="456996" marR="0" lvl="1" indent="0" algn="l" rtl="0">
              <a:spcBef>
                <a:spcPts val="0"/>
              </a:spcBef>
              <a:spcAft>
                <a:spcPts val="0"/>
              </a:spcAft>
              <a:buNone/>
            </a:pPr>
            <a:r>
              <a:rPr lang="en-US" sz="2500" b="0" i="0" u="none" strike="noStrike" cap="none">
                <a:solidFill>
                  <a:srgbClr val="000000"/>
                </a:solidFill>
                <a:latin typeface="Times New Roman"/>
                <a:ea typeface="Times New Roman"/>
                <a:cs typeface="Times New Roman"/>
                <a:sym typeface="Times New Roman"/>
              </a:rPr>
              <a:t>đem dầu chữa cháy</a:t>
            </a:r>
            <a:endParaRPr/>
          </a:p>
        </p:txBody>
      </p:sp>
      <p:sp>
        <p:nvSpPr>
          <p:cNvPr id="762" name="Google Shape;762;p35"/>
          <p:cNvSpPr txBox="1"/>
          <p:nvPr/>
        </p:nvSpPr>
        <p:spPr>
          <a:xfrm>
            <a:off x="7192014" y="5099055"/>
            <a:ext cx="4105611" cy="58477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Clr>
                <a:srgbClr val="FF0000"/>
              </a:buClr>
              <a:buSzPts val="3200"/>
              <a:buFont typeface="Noto Sans Symbols"/>
              <a:buNone/>
            </a:pPr>
            <a:r>
              <a:rPr lang="en-US" sz="3200" b="1">
                <a:solidFill>
                  <a:srgbClr val="FF0000"/>
                </a:solidFill>
                <a:latin typeface="Times New Roman"/>
                <a:ea typeface="Times New Roman"/>
                <a:cs typeface="Times New Roman"/>
                <a:sym typeface="Times New Roman"/>
              </a:rPr>
              <a:t>⇒</a:t>
            </a:r>
            <a:r>
              <a:rPr lang="en-US" sz="2800" b="1">
                <a:solidFill>
                  <a:srgbClr val="FF0000"/>
                </a:solidFill>
                <a:latin typeface="Times New Roman"/>
                <a:ea typeface="Times New Roman"/>
                <a:cs typeface="Times New Roman"/>
                <a:sym typeface="Times New Roman"/>
              </a:rPr>
              <a:t> Đầy khinh bỉ, mỉa mai</a:t>
            </a:r>
            <a:endParaRPr/>
          </a:p>
        </p:txBody>
      </p:sp>
      <p:sp>
        <p:nvSpPr>
          <p:cNvPr id="763" name="Google Shape;763;p35"/>
          <p:cNvSpPr txBox="1"/>
          <p:nvPr/>
        </p:nvSpPr>
        <p:spPr>
          <a:xfrm>
            <a:off x="-13967" y="-11430"/>
            <a:ext cx="12208511" cy="954065"/>
          </a:xfrm>
          <a:prstGeom prst="rect">
            <a:avLst/>
          </a:prstGeom>
          <a:noFill/>
          <a:ln>
            <a:noFill/>
          </a:ln>
        </p:spPr>
        <p:txBody>
          <a:bodyPr spcFirstLastPara="1" wrap="square" lIns="91375" tIns="45675" rIns="91375" bIns="45675" anchor="t" anchorCtr="0">
            <a:spAutoFit/>
          </a:bodyPr>
          <a:lstStyle/>
          <a:p>
            <a:pPr marL="0" marR="0" lvl="1" indent="0" algn="l" rtl="0">
              <a:spcBef>
                <a:spcPts val="0"/>
              </a:spcBef>
              <a:spcAft>
                <a:spcPts val="0"/>
              </a:spcAft>
              <a:buNone/>
            </a:pPr>
            <a:r>
              <a:rPr lang="en-US" sz="2800" b="1" i="1" u="none" strike="noStrike" cap="none">
                <a:solidFill>
                  <a:srgbClr val="C00000"/>
                </a:solidFill>
                <a:latin typeface="Times New Roman"/>
                <a:ea typeface="Times New Roman"/>
                <a:cs typeface="Times New Roman"/>
                <a:sym typeface="Times New Roman"/>
              </a:rPr>
              <a:t>         d. Quá trình phản công và chiến thắng </a:t>
            </a:r>
            <a:endParaRPr sz="2800" b="1" i="1" u="none" strike="noStrike" cap="none">
              <a:solidFill>
                <a:srgbClr val="C00000"/>
              </a:solidFill>
              <a:latin typeface="Times New Roman"/>
              <a:ea typeface="Times New Roman"/>
              <a:cs typeface="Times New Roman"/>
              <a:sym typeface="Times New Roman"/>
            </a:endParaRPr>
          </a:p>
          <a:p>
            <a:pPr marL="457200" marR="0" lvl="1" indent="-457200" algn="l" rtl="0">
              <a:spcBef>
                <a:spcPts val="0"/>
              </a:spcBef>
              <a:spcAft>
                <a:spcPts val="0"/>
              </a:spcAft>
              <a:buClr>
                <a:srgbClr val="7030A0"/>
              </a:buClr>
              <a:buSzPts val="2800"/>
              <a:buFont typeface="Noto Sans Symbols"/>
              <a:buChar char="❖"/>
            </a:pPr>
            <a:r>
              <a:rPr lang="en-US" sz="2800" b="1" i="1" u="none" strike="noStrike" cap="none">
                <a:solidFill>
                  <a:srgbClr val="7030A0"/>
                </a:solidFill>
                <a:latin typeface="Times New Roman"/>
                <a:ea typeface="Times New Roman"/>
                <a:cs typeface="Times New Roman"/>
                <a:sym typeface="Times New Roman"/>
              </a:rPr>
              <a:t>Hình ảnh kẻ thù</a:t>
            </a:r>
            <a:endParaRPr sz="2800" b="1" i="1" u="none" strike="noStrike" cap="none">
              <a:solidFill>
                <a:srgbClr val="7030A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500"/>
                                        <p:tgtEl>
                                          <p:spTgt spid="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par>
                                <p:cTn id="13" presetID="10" presetClass="entr" presetSubtype="0" fill="hold" nodeType="withEffect">
                                  <p:stCondLst>
                                    <p:cond delay="0"/>
                                  </p:stCondLst>
                                  <p:childTnLst>
                                    <p:set>
                                      <p:cBhvr>
                                        <p:cTn id="14" dur="1" fill="hold">
                                          <p:stCondLst>
                                            <p:cond delay="0"/>
                                          </p:stCondLst>
                                        </p:cTn>
                                        <p:tgtEl>
                                          <p:spTgt spid="749"/>
                                        </p:tgtEl>
                                        <p:attrNameLst>
                                          <p:attrName>style.visibility</p:attrName>
                                        </p:attrNameLst>
                                      </p:cBhvr>
                                      <p:to>
                                        <p:strVal val="visible"/>
                                      </p:to>
                                    </p:set>
                                    <p:animEffect transition="in" filter="fade">
                                      <p:cBhvr>
                                        <p:cTn id="15" dur="500"/>
                                        <p:tgtEl>
                                          <p:spTgt spid="749"/>
                                        </p:tgtEl>
                                      </p:cBhvr>
                                    </p:animEffect>
                                  </p:childTnLst>
                                </p:cTn>
                              </p:par>
                              <p:par>
                                <p:cTn id="16" presetID="10" presetClass="entr" presetSubtype="0" fill="hold" nodeType="withEffect">
                                  <p:stCondLst>
                                    <p:cond delay="0"/>
                                  </p:stCondLst>
                                  <p:childTnLst>
                                    <p:set>
                                      <p:cBhvr>
                                        <p:cTn id="17" dur="1" fill="hold">
                                          <p:stCondLst>
                                            <p:cond delay="0"/>
                                          </p:stCondLst>
                                        </p:cTn>
                                        <p:tgtEl>
                                          <p:spTgt spid="748"/>
                                        </p:tgtEl>
                                        <p:attrNameLst>
                                          <p:attrName>style.visibility</p:attrName>
                                        </p:attrNameLst>
                                      </p:cBhvr>
                                      <p:to>
                                        <p:strVal val="visible"/>
                                      </p:to>
                                    </p:set>
                                    <p:animEffect transition="in" filter="fade">
                                      <p:cBhvr>
                                        <p:cTn id="18" dur="500"/>
                                        <p:tgtEl>
                                          <p:spTgt spid="748"/>
                                        </p:tgtEl>
                                      </p:cBhvr>
                                    </p:animEffect>
                                  </p:childTnLst>
                                </p:cTn>
                              </p:par>
                              <p:par>
                                <p:cTn id="19" presetID="10" presetClass="entr" presetSubtype="0" fill="hold" nodeType="withEffect">
                                  <p:stCondLst>
                                    <p:cond delay="0"/>
                                  </p:stCondLst>
                                  <p:childTnLst>
                                    <p:set>
                                      <p:cBhvr>
                                        <p:cTn id="20" dur="1" fill="hold">
                                          <p:stCondLst>
                                            <p:cond delay="0"/>
                                          </p:stCondLst>
                                        </p:cTn>
                                        <p:tgtEl>
                                          <p:spTgt spid="750"/>
                                        </p:tgtEl>
                                        <p:attrNameLst>
                                          <p:attrName>style.visibility</p:attrName>
                                        </p:attrNameLst>
                                      </p:cBhvr>
                                      <p:to>
                                        <p:strVal val="visible"/>
                                      </p:to>
                                    </p:set>
                                    <p:animEffect transition="in" filter="fade">
                                      <p:cBhvr>
                                        <p:cTn id="21" dur="500"/>
                                        <p:tgtEl>
                                          <p:spTgt spid="750"/>
                                        </p:tgtEl>
                                      </p:cBhvr>
                                    </p:animEffect>
                                  </p:childTnLst>
                                </p:cTn>
                              </p:par>
                              <p:par>
                                <p:cTn id="22" presetID="10" presetClass="entr" presetSubtype="0" fill="hold" nodeType="withEffect">
                                  <p:stCondLst>
                                    <p:cond delay="0"/>
                                  </p:stCondLst>
                                  <p:childTnLst>
                                    <p:set>
                                      <p:cBhvr>
                                        <p:cTn id="23" dur="1" fill="hold">
                                          <p:stCondLst>
                                            <p:cond delay="0"/>
                                          </p:stCondLst>
                                        </p:cTn>
                                        <p:tgtEl>
                                          <p:spTgt spid="745"/>
                                        </p:tgtEl>
                                        <p:attrNameLst>
                                          <p:attrName>style.visibility</p:attrName>
                                        </p:attrNameLst>
                                      </p:cBhvr>
                                      <p:to>
                                        <p:strVal val="visible"/>
                                      </p:to>
                                    </p:set>
                                    <p:animEffect transition="in" filter="fade">
                                      <p:cBhvr>
                                        <p:cTn id="24" dur="500"/>
                                        <p:tgtEl>
                                          <p:spTgt spid="745"/>
                                        </p:tgtEl>
                                      </p:cBhvr>
                                    </p:animEffect>
                                  </p:childTnLst>
                                </p:cTn>
                              </p:par>
                              <p:par>
                                <p:cTn id="25" presetID="10" presetClass="entr" presetSubtype="0" fill="hold" nodeType="withEffect">
                                  <p:stCondLst>
                                    <p:cond delay="0"/>
                                  </p:stCondLst>
                                  <p:childTnLst>
                                    <p:set>
                                      <p:cBhvr>
                                        <p:cTn id="26" dur="1" fill="hold">
                                          <p:stCondLst>
                                            <p:cond delay="0"/>
                                          </p:stCondLst>
                                        </p:cTn>
                                        <p:tgtEl>
                                          <p:spTgt spid="751"/>
                                        </p:tgtEl>
                                        <p:attrNameLst>
                                          <p:attrName>style.visibility</p:attrName>
                                        </p:attrNameLst>
                                      </p:cBhvr>
                                      <p:to>
                                        <p:strVal val="visible"/>
                                      </p:to>
                                    </p:set>
                                    <p:animEffect transition="in" filter="fade">
                                      <p:cBhvr>
                                        <p:cTn id="27" dur="500"/>
                                        <p:tgtEl>
                                          <p:spTgt spid="751"/>
                                        </p:tgtEl>
                                      </p:cBhvr>
                                    </p:animEffect>
                                  </p:childTnLst>
                                </p:cTn>
                              </p:par>
                              <p:par>
                                <p:cTn id="28" presetID="10" presetClass="entr" presetSubtype="0" fill="hold" nodeType="withEffect">
                                  <p:stCondLst>
                                    <p:cond delay="0"/>
                                  </p:stCondLst>
                                  <p:childTnLst>
                                    <p:set>
                                      <p:cBhvr>
                                        <p:cTn id="29" dur="1" fill="hold">
                                          <p:stCondLst>
                                            <p:cond delay="0"/>
                                          </p:stCondLst>
                                        </p:cTn>
                                        <p:tgtEl>
                                          <p:spTgt spid="752"/>
                                        </p:tgtEl>
                                        <p:attrNameLst>
                                          <p:attrName>style.visibility</p:attrName>
                                        </p:attrNameLst>
                                      </p:cBhvr>
                                      <p:to>
                                        <p:strVal val="visible"/>
                                      </p:to>
                                    </p:set>
                                    <p:animEffect transition="in" filter="fade">
                                      <p:cBhvr>
                                        <p:cTn id="30" dur="500"/>
                                        <p:tgtEl>
                                          <p:spTgt spid="752"/>
                                        </p:tgtEl>
                                      </p:cBhvr>
                                    </p:animEffect>
                                  </p:childTnLst>
                                </p:cTn>
                              </p:par>
                              <p:par>
                                <p:cTn id="31" presetID="10" presetClass="entr" presetSubtype="0" fill="hold" nodeType="withEffect">
                                  <p:stCondLst>
                                    <p:cond delay="0"/>
                                  </p:stCondLst>
                                  <p:childTnLst>
                                    <p:set>
                                      <p:cBhvr>
                                        <p:cTn id="32" dur="1" fill="hold">
                                          <p:stCondLst>
                                            <p:cond delay="0"/>
                                          </p:stCondLst>
                                        </p:cTn>
                                        <p:tgtEl>
                                          <p:spTgt spid="753"/>
                                        </p:tgtEl>
                                        <p:attrNameLst>
                                          <p:attrName>style.visibility</p:attrName>
                                        </p:attrNameLst>
                                      </p:cBhvr>
                                      <p:to>
                                        <p:strVal val="visible"/>
                                      </p:to>
                                    </p:set>
                                    <p:animEffect transition="in" filter="fade">
                                      <p:cBhvr>
                                        <p:cTn id="33" dur="500"/>
                                        <p:tgtEl>
                                          <p:spTgt spid="753"/>
                                        </p:tgtEl>
                                      </p:cBhvr>
                                    </p:animEffect>
                                  </p:childTnLst>
                                </p:cTn>
                              </p:par>
                              <p:par>
                                <p:cTn id="34" presetID="10" presetClass="entr" presetSubtype="0" fill="hold" nodeType="withEffect">
                                  <p:stCondLst>
                                    <p:cond delay="0"/>
                                  </p:stCondLst>
                                  <p:childTnLst>
                                    <p:set>
                                      <p:cBhvr>
                                        <p:cTn id="35" dur="1" fill="hold">
                                          <p:stCondLst>
                                            <p:cond delay="0"/>
                                          </p:stCondLst>
                                        </p:cTn>
                                        <p:tgtEl>
                                          <p:spTgt spid="754"/>
                                        </p:tgtEl>
                                        <p:attrNameLst>
                                          <p:attrName>style.visibility</p:attrName>
                                        </p:attrNameLst>
                                      </p:cBhvr>
                                      <p:to>
                                        <p:strVal val="visible"/>
                                      </p:to>
                                    </p:set>
                                    <p:animEffect transition="in" filter="fade">
                                      <p:cBhvr>
                                        <p:cTn id="36" dur="500"/>
                                        <p:tgtEl>
                                          <p:spTgt spid="754"/>
                                        </p:tgtEl>
                                      </p:cBhvr>
                                    </p:animEffect>
                                  </p:childTnLst>
                                </p:cTn>
                              </p:par>
                              <p:par>
                                <p:cTn id="37" presetID="10" presetClass="entr" presetSubtype="0" fill="hold" nodeType="withEffect">
                                  <p:stCondLst>
                                    <p:cond delay="0"/>
                                  </p:stCondLst>
                                  <p:childTnLst>
                                    <p:set>
                                      <p:cBhvr>
                                        <p:cTn id="38" dur="1" fill="hold">
                                          <p:stCondLst>
                                            <p:cond delay="0"/>
                                          </p:stCondLst>
                                        </p:cTn>
                                        <p:tgtEl>
                                          <p:spTgt spid="755"/>
                                        </p:tgtEl>
                                        <p:attrNameLst>
                                          <p:attrName>style.visibility</p:attrName>
                                        </p:attrNameLst>
                                      </p:cBhvr>
                                      <p:to>
                                        <p:strVal val="visible"/>
                                      </p:to>
                                    </p:set>
                                    <p:animEffect transition="in" filter="fade">
                                      <p:cBhvr>
                                        <p:cTn id="39" dur="500"/>
                                        <p:tgtEl>
                                          <p:spTgt spid="755"/>
                                        </p:tgtEl>
                                      </p:cBhvr>
                                    </p:animEffect>
                                  </p:childTnLst>
                                </p:cTn>
                              </p:par>
                              <p:par>
                                <p:cTn id="40" presetID="10" presetClass="entr" presetSubtype="0" fill="hold" nodeType="withEffect">
                                  <p:stCondLst>
                                    <p:cond delay="0"/>
                                  </p:stCondLst>
                                  <p:childTnLst>
                                    <p:set>
                                      <p:cBhvr>
                                        <p:cTn id="41" dur="1" fill="hold">
                                          <p:stCondLst>
                                            <p:cond delay="0"/>
                                          </p:stCondLst>
                                        </p:cTn>
                                        <p:tgtEl>
                                          <p:spTgt spid="756"/>
                                        </p:tgtEl>
                                        <p:attrNameLst>
                                          <p:attrName>style.visibility</p:attrName>
                                        </p:attrNameLst>
                                      </p:cBhvr>
                                      <p:to>
                                        <p:strVal val="visible"/>
                                      </p:to>
                                    </p:set>
                                    <p:animEffect transition="in" filter="fade">
                                      <p:cBhvr>
                                        <p:cTn id="42" dur="500"/>
                                        <p:tgtEl>
                                          <p:spTgt spid="7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47"/>
                                        </p:tgtEl>
                                        <p:attrNameLst>
                                          <p:attrName>style.visibility</p:attrName>
                                        </p:attrNameLst>
                                      </p:cBhvr>
                                      <p:to>
                                        <p:strVal val="visible"/>
                                      </p:to>
                                    </p:set>
                                    <p:animEffect transition="in" filter="fade">
                                      <p:cBhvr>
                                        <p:cTn id="47" dur="1000"/>
                                        <p:tgtEl>
                                          <p:spTgt spid="747"/>
                                        </p:tgtEl>
                                      </p:cBhvr>
                                    </p:animEffec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7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57"/>
                                        </p:tgtEl>
                                        <p:attrNameLst>
                                          <p:attrName>style.visibility</p:attrName>
                                        </p:attrNameLst>
                                      </p:cBhvr>
                                      <p:to>
                                        <p:strVal val="visible"/>
                                      </p:to>
                                    </p:set>
                                    <p:animEffect transition="in" filter="fade">
                                      <p:cBhvr>
                                        <p:cTn id="55" dur="500"/>
                                        <p:tgtEl>
                                          <p:spTgt spid="7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58"/>
                                        </p:tgtEl>
                                        <p:attrNameLst>
                                          <p:attrName>style.visibility</p:attrName>
                                        </p:attrNameLst>
                                      </p:cBhvr>
                                      <p:to>
                                        <p:strVal val="visible"/>
                                      </p:to>
                                    </p:set>
                                    <p:animEffect transition="in" filter="fade">
                                      <p:cBhvr>
                                        <p:cTn id="60" dur="500"/>
                                        <p:tgtEl>
                                          <p:spTgt spid="75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59"/>
                                        </p:tgtEl>
                                        <p:attrNameLst>
                                          <p:attrName>style.visibility</p:attrName>
                                        </p:attrNameLst>
                                      </p:cBhvr>
                                      <p:to>
                                        <p:strVal val="visible"/>
                                      </p:to>
                                    </p:set>
                                    <p:animEffect transition="in" filter="fade">
                                      <p:cBhvr>
                                        <p:cTn id="65" dur="500"/>
                                        <p:tgtEl>
                                          <p:spTgt spid="759"/>
                                        </p:tgtEl>
                                      </p:cBhvr>
                                    </p:animEffect>
                                  </p:childTnLst>
                                </p:cTn>
                              </p:par>
                              <p:par>
                                <p:cTn id="66" presetID="10" presetClass="entr" presetSubtype="0" fill="hold" nodeType="withEffect">
                                  <p:stCondLst>
                                    <p:cond delay="0"/>
                                  </p:stCondLst>
                                  <p:childTnLst>
                                    <p:set>
                                      <p:cBhvr>
                                        <p:cTn id="67" dur="1" fill="hold">
                                          <p:stCondLst>
                                            <p:cond delay="0"/>
                                          </p:stCondLst>
                                        </p:cTn>
                                        <p:tgtEl>
                                          <p:spTgt spid="760"/>
                                        </p:tgtEl>
                                        <p:attrNameLst>
                                          <p:attrName>style.visibility</p:attrName>
                                        </p:attrNameLst>
                                      </p:cBhvr>
                                      <p:to>
                                        <p:strVal val="visible"/>
                                      </p:to>
                                    </p:set>
                                    <p:animEffect transition="in" filter="fade">
                                      <p:cBhvr>
                                        <p:cTn id="68" dur="500"/>
                                        <p:tgtEl>
                                          <p:spTgt spid="760"/>
                                        </p:tgtEl>
                                      </p:cBhvr>
                                    </p:animEffect>
                                  </p:childTnLst>
                                </p:cTn>
                              </p:par>
                              <p:par>
                                <p:cTn id="69" presetID="10" presetClass="entr" presetSubtype="0" fill="hold" nodeType="withEffect">
                                  <p:stCondLst>
                                    <p:cond delay="0"/>
                                  </p:stCondLst>
                                  <p:childTnLst>
                                    <p:set>
                                      <p:cBhvr>
                                        <p:cTn id="70" dur="1" fill="hold">
                                          <p:stCondLst>
                                            <p:cond delay="0"/>
                                          </p:stCondLst>
                                        </p:cTn>
                                        <p:tgtEl>
                                          <p:spTgt spid="761"/>
                                        </p:tgtEl>
                                        <p:attrNameLst>
                                          <p:attrName>style.visibility</p:attrName>
                                        </p:attrNameLst>
                                      </p:cBhvr>
                                      <p:to>
                                        <p:strVal val="visible"/>
                                      </p:to>
                                    </p:set>
                                    <p:animEffect transition="in" filter="fade">
                                      <p:cBhvr>
                                        <p:cTn id="71" dur="500"/>
                                        <p:tgtEl>
                                          <p:spTgt spid="76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62"/>
                                        </p:tgtEl>
                                        <p:attrNameLst>
                                          <p:attrName>style.visibility</p:attrName>
                                        </p:attrNameLst>
                                      </p:cBhvr>
                                      <p:to>
                                        <p:strVal val="visible"/>
                                      </p:to>
                                    </p:set>
                                    <p:animEffect transition="in" filter="fade">
                                      <p:cBhvr>
                                        <p:cTn id="76" dur="10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767"/>
        <p:cNvGrpSpPr/>
        <p:nvPr/>
      </p:nvGrpSpPr>
      <p:grpSpPr>
        <a:xfrm>
          <a:off x="0" y="0"/>
          <a:ext cx="0" cy="0"/>
          <a:chOff x="0" y="0"/>
          <a:chExt cx="0" cy="0"/>
        </a:xfrm>
      </p:grpSpPr>
      <p:sp>
        <p:nvSpPr>
          <p:cNvPr id="768" name="Google Shape;768;p36"/>
          <p:cNvSpPr txBox="1"/>
          <p:nvPr/>
        </p:nvSpPr>
        <p:spPr>
          <a:xfrm>
            <a:off x="-39367" y="2117094"/>
            <a:ext cx="6437631" cy="2739211"/>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Nổi gió to trút sạch lá khô,</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Thông tổ kiến phá toang đê vỡ.</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		🙠🙢</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Mã Kì, Phương Chính, cấp cho năm trăm chiếc thuyền, ra đến bể mà vẫn hồn bay phách lạc,</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Vương Thông, Mã Anh, phát cho vài nghìn cỗ ngựa, về đến nước mà vẫn tim đập chân run.</a:t>
            </a:r>
            <a:endParaRPr/>
          </a:p>
        </p:txBody>
      </p:sp>
      <p:cxnSp>
        <p:nvCxnSpPr>
          <p:cNvPr id="769" name="Google Shape;769;p36"/>
          <p:cNvCxnSpPr/>
          <p:nvPr/>
        </p:nvCxnSpPr>
        <p:spPr>
          <a:xfrm>
            <a:off x="6236335" y="1671320"/>
            <a:ext cx="0" cy="5080000"/>
          </a:xfrm>
          <a:prstGeom prst="straightConnector1">
            <a:avLst/>
          </a:prstGeom>
          <a:noFill/>
          <a:ln w="9525" cap="flat" cmpd="sng">
            <a:solidFill>
              <a:schemeClr val="dk1"/>
            </a:solidFill>
            <a:prstDash val="solid"/>
            <a:miter lim="800000"/>
            <a:headEnd type="none" w="sm" len="sm"/>
            <a:tailEnd type="none" w="sm" len="sm"/>
          </a:ln>
        </p:spPr>
      </p:cxnSp>
      <p:sp>
        <p:nvSpPr>
          <p:cNvPr id="770" name="Google Shape;770;p36"/>
          <p:cNvSpPr txBox="1"/>
          <p:nvPr/>
        </p:nvSpPr>
        <p:spPr>
          <a:xfrm>
            <a:off x="-13335" y="1148085"/>
            <a:ext cx="6411595" cy="860425"/>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Sử dụng nhiều động từ mạnh liên kết với nhau:</a:t>
            </a:r>
            <a:endParaRPr/>
          </a:p>
        </p:txBody>
      </p:sp>
      <p:sp>
        <p:nvSpPr>
          <p:cNvPr id="771" name="Google Shape;771;p36"/>
          <p:cNvSpPr txBox="1"/>
          <p:nvPr/>
        </p:nvSpPr>
        <p:spPr>
          <a:xfrm>
            <a:off x="-13335" y="4941570"/>
            <a:ext cx="6412231" cy="144526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 </a:t>
            </a:r>
            <a:r>
              <a:rPr lang="en-US" sz="2800" b="1">
                <a:solidFill>
                  <a:srgbClr val="FF0000"/>
                </a:solidFill>
                <a:latin typeface="Times New Roman"/>
                <a:ea typeface="Times New Roman"/>
                <a:cs typeface="Times New Roman"/>
                <a:sym typeface="Times New Roman"/>
              </a:rPr>
              <a:t>Tạo những chuyển rung dồn đập, dữ dội.</a:t>
            </a:r>
            <a:endParaRPr/>
          </a:p>
          <a:p>
            <a:pPr marL="0" marR="0" lvl="0" indent="0" algn="l"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772" name="Google Shape;772;p36"/>
          <p:cNvSpPr txBox="1"/>
          <p:nvPr/>
        </p:nvSpPr>
        <p:spPr>
          <a:xfrm>
            <a:off x="6398898" y="1148081"/>
            <a:ext cx="5154931" cy="477054"/>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2500"/>
              <a:buFont typeface="Noto Sans Symbols"/>
              <a:buChar char="✔"/>
            </a:pPr>
            <a:r>
              <a:rPr lang="en-US" sz="2500" b="1">
                <a:solidFill>
                  <a:srgbClr val="0000CC"/>
                </a:solidFill>
                <a:latin typeface="Times New Roman"/>
                <a:ea typeface="Times New Roman"/>
                <a:cs typeface="Times New Roman"/>
                <a:sym typeface="Times New Roman"/>
              </a:rPr>
              <a:t>Các tính từ chỉ mức độ cực điểm: </a:t>
            </a:r>
            <a:endParaRPr/>
          </a:p>
        </p:txBody>
      </p:sp>
      <p:sp>
        <p:nvSpPr>
          <p:cNvPr id="773" name="Google Shape;773;p36"/>
          <p:cNvSpPr txBox="1"/>
          <p:nvPr/>
        </p:nvSpPr>
        <p:spPr>
          <a:xfrm>
            <a:off x="6236335" y="1671322"/>
            <a:ext cx="5963920" cy="4185761"/>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Trận Bồ Đằng sấm vang chớp giật,</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Miền Trà Lân trúc chẻ tro bay.</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Lạng Giang, Lạng Sơn, thây chất đầy đường;</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Xương Giang, Bình Than, máu trôi đỏ nước.</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Bị ta chẹn ở Lê Hoa, quân Vân Nam nghi ngờ khiếp vía mà vỡ mật;</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		🙠🙢</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Thành Đan Xá thây chất thành núi, cỏ nội đầm đìa máu đen</a:t>
            </a:r>
            <a:endParaRPr/>
          </a:p>
        </p:txBody>
      </p:sp>
      <p:sp>
        <p:nvSpPr>
          <p:cNvPr id="774" name="Google Shape;774;p36"/>
          <p:cNvSpPr txBox="1"/>
          <p:nvPr/>
        </p:nvSpPr>
        <p:spPr>
          <a:xfrm>
            <a:off x="1825629" y="2502536"/>
            <a:ext cx="147256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phá toang </a:t>
            </a:r>
            <a:endParaRPr/>
          </a:p>
        </p:txBody>
      </p:sp>
      <p:sp>
        <p:nvSpPr>
          <p:cNvPr id="775" name="Google Shape;775;p36"/>
          <p:cNvSpPr txBox="1"/>
          <p:nvPr/>
        </p:nvSpPr>
        <p:spPr>
          <a:xfrm>
            <a:off x="1324611" y="2112646"/>
            <a:ext cx="133096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trút sạch </a:t>
            </a:r>
            <a:endParaRPr/>
          </a:p>
        </p:txBody>
      </p:sp>
      <p:sp>
        <p:nvSpPr>
          <p:cNvPr id="776" name="Google Shape;776;p36"/>
          <p:cNvSpPr txBox="1"/>
          <p:nvPr/>
        </p:nvSpPr>
        <p:spPr>
          <a:xfrm>
            <a:off x="3390267" y="4359280"/>
            <a:ext cx="3346451" cy="47561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tim đập chân run</a:t>
            </a:r>
            <a:endParaRPr sz="2500">
              <a:solidFill>
                <a:srgbClr val="000000"/>
              </a:solidFill>
              <a:latin typeface="Times New Roman"/>
              <a:ea typeface="Times New Roman"/>
              <a:cs typeface="Times New Roman"/>
              <a:sym typeface="Times New Roman"/>
            </a:endParaRPr>
          </a:p>
        </p:txBody>
      </p:sp>
      <p:sp>
        <p:nvSpPr>
          <p:cNvPr id="777" name="Google Shape;777;p36"/>
          <p:cNvSpPr txBox="1"/>
          <p:nvPr/>
        </p:nvSpPr>
        <p:spPr>
          <a:xfrm>
            <a:off x="3228344" y="3592196"/>
            <a:ext cx="303339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hồn bay phách lạc</a:t>
            </a:r>
            <a:endParaRPr sz="2500">
              <a:solidFill>
                <a:srgbClr val="000000"/>
              </a:solidFill>
              <a:latin typeface="Times New Roman"/>
              <a:ea typeface="Times New Roman"/>
              <a:cs typeface="Times New Roman"/>
              <a:sym typeface="Times New Roman"/>
            </a:endParaRPr>
          </a:p>
        </p:txBody>
      </p:sp>
      <p:sp>
        <p:nvSpPr>
          <p:cNvPr id="778" name="Google Shape;778;p36"/>
          <p:cNvSpPr txBox="1"/>
          <p:nvPr/>
        </p:nvSpPr>
        <p:spPr>
          <a:xfrm>
            <a:off x="8061961" y="2048511"/>
            <a:ext cx="2258060"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trúc chẻ tro bay</a:t>
            </a:r>
            <a:endParaRPr/>
          </a:p>
        </p:txBody>
      </p:sp>
      <p:sp>
        <p:nvSpPr>
          <p:cNvPr id="779" name="Google Shape;779;p36"/>
          <p:cNvSpPr txBox="1"/>
          <p:nvPr/>
        </p:nvSpPr>
        <p:spPr>
          <a:xfrm>
            <a:off x="8121020" y="1669416"/>
            <a:ext cx="275145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sấm vang chớp giật</a:t>
            </a:r>
            <a:endParaRPr/>
          </a:p>
        </p:txBody>
      </p:sp>
      <p:sp>
        <p:nvSpPr>
          <p:cNvPr id="780" name="Google Shape;780;p36"/>
          <p:cNvSpPr txBox="1"/>
          <p:nvPr/>
        </p:nvSpPr>
        <p:spPr>
          <a:xfrm>
            <a:off x="9640569" y="3147696"/>
            <a:ext cx="256413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máu trôi đỏ nước</a:t>
            </a:r>
            <a:endParaRPr/>
          </a:p>
        </p:txBody>
      </p:sp>
      <p:sp>
        <p:nvSpPr>
          <p:cNvPr id="781" name="Google Shape;781;p36"/>
          <p:cNvSpPr txBox="1"/>
          <p:nvPr/>
        </p:nvSpPr>
        <p:spPr>
          <a:xfrm>
            <a:off x="9295132" y="2770506"/>
            <a:ext cx="323469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thây chất đầy đường</a:t>
            </a:r>
            <a:endParaRPr/>
          </a:p>
        </p:txBody>
      </p:sp>
      <p:sp>
        <p:nvSpPr>
          <p:cNvPr id="782" name="Google Shape;782;p36"/>
          <p:cNvSpPr txBox="1"/>
          <p:nvPr/>
        </p:nvSpPr>
        <p:spPr>
          <a:xfrm>
            <a:off x="8187692" y="4960621"/>
            <a:ext cx="290258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thây chất thành núi</a:t>
            </a:r>
            <a:endParaRPr/>
          </a:p>
        </p:txBody>
      </p:sp>
      <p:sp>
        <p:nvSpPr>
          <p:cNvPr id="783" name="Google Shape;783;p36"/>
          <p:cNvSpPr txBox="1"/>
          <p:nvPr/>
        </p:nvSpPr>
        <p:spPr>
          <a:xfrm>
            <a:off x="6797675" y="4246881"/>
            <a:ext cx="3265171"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khiếp vía mà vỡ mật</a:t>
            </a:r>
            <a:endParaRPr/>
          </a:p>
        </p:txBody>
      </p:sp>
      <p:sp>
        <p:nvSpPr>
          <p:cNvPr id="784" name="Google Shape;784;p36"/>
          <p:cNvSpPr txBox="1"/>
          <p:nvPr/>
        </p:nvSpPr>
        <p:spPr>
          <a:xfrm>
            <a:off x="6236336" y="5351781"/>
            <a:ext cx="3033395" cy="477054"/>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đầm đìa máu đen</a:t>
            </a:r>
            <a:endParaRPr/>
          </a:p>
        </p:txBody>
      </p:sp>
      <p:sp>
        <p:nvSpPr>
          <p:cNvPr id="785" name="Google Shape;785;p36"/>
          <p:cNvSpPr txBox="1"/>
          <p:nvPr/>
        </p:nvSpPr>
        <p:spPr>
          <a:xfrm>
            <a:off x="-13967" y="-11430"/>
            <a:ext cx="12208511" cy="954065"/>
          </a:xfrm>
          <a:prstGeom prst="rect">
            <a:avLst/>
          </a:prstGeom>
          <a:noFill/>
          <a:ln>
            <a:noFill/>
          </a:ln>
        </p:spPr>
        <p:txBody>
          <a:bodyPr spcFirstLastPara="1" wrap="square" lIns="91375" tIns="45675" rIns="91375" bIns="45675" anchor="t" anchorCtr="0">
            <a:spAutoFit/>
          </a:bodyPr>
          <a:lstStyle/>
          <a:p>
            <a:pPr marL="0" marR="0" lvl="1" indent="0" algn="l" rtl="0">
              <a:spcBef>
                <a:spcPts val="0"/>
              </a:spcBef>
              <a:spcAft>
                <a:spcPts val="0"/>
              </a:spcAft>
              <a:buNone/>
            </a:pPr>
            <a:r>
              <a:rPr lang="en-US" sz="2800" b="1" i="1" u="none" strike="noStrike" cap="none">
                <a:solidFill>
                  <a:srgbClr val="C00000"/>
                </a:solidFill>
                <a:latin typeface="Times New Roman"/>
                <a:ea typeface="Times New Roman"/>
                <a:cs typeface="Times New Roman"/>
                <a:sym typeface="Times New Roman"/>
              </a:rPr>
              <a:t>         d. Quá trình phản công và chiến thắng </a:t>
            </a:r>
            <a:endParaRPr sz="2800" b="1" i="1" u="none" strike="noStrike" cap="none">
              <a:solidFill>
                <a:srgbClr val="C00000"/>
              </a:solidFill>
              <a:latin typeface="Times New Roman"/>
              <a:ea typeface="Times New Roman"/>
              <a:cs typeface="Times New Roman"/>
              <a:sym typeface="Times New Roman"/>
            </a:endParaRPr>
          </a:p>
          <a:p>
            <a:pPr marL="457200" marR="0" lvl="1" indent="-457200" algn="l" rtl="0">
              <a:spcBef>
                <a:spcPts val="0"/>
              </a:spcBef>
              <a:spcAft>
                <a:spcPts val="0"/>
              </a:spcAft>
              <a:buClr>
                <a:srgbClr val="7030A0"/>
              </a:buClr>
              <a:buSzPts val="2800"/>
              <a:buFont typeface="Noto Sans Symbols"/>
              <a:buChar char="❖"/>
            </a:pPr>
            <a:r>
              <a:rPr lang="en-US" sz="2800" b="1" i="1" u="none" strike="noStrike" cap="none">
                <a:solidFill>
                  <a:srgbClr val="7030A0"/>
                </a:solidFill>
                <a:latin typeface="Times New Roman"/>
                <a:ea typeface="Times New Roman"/>
                <a:cs typeface="Times New Roman"/>
                <a:sym typeface="Times New Roman"/>
              </a:rPr>
              <a:t>Tính chất hùng tráng của đoạn văn</a:t>
            </a:r>
            <a:endParaRPr sz="2800" b="1" i="1" u="none" strike="noStrike" cap="none">
              <a:solidFill>
                <a:srgbClr val="7030A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8"/>
                                        </p:tgtEl>
                                        <p:attrNameLst>
                                          <p:attrName>style.visibility</p:attrName>
                                        </p:attrNameLst>
                                      </p:cBhvr>
                                      <p:to>
                                        <p:strVal val="visible"/>
                                      </p:to>
                                    </p:set>
                                    <p:animEffect transition="in" filter="fade">
                                      <p:cBhvr>
                                        <p:cTn id="12" dur="500"/>
                                        <p:tgtEl>
                                          <p:spTgt spid="768"/>
                                        </p:tgtEl>
                                      </p:cBhvr>
                                    </p:animEffect>
                                  </p:childTnLst>
                                </p:cTn>
                              </p:par>
                              <p:par>
                                <p:cTn id="13" presetID="10" presetClass="entr" presetSubtype="0" fill="hold" nodeType="withEffect">
                                  <p:stCondLst>
                                    <p:cond delay="0"/>
                                  </p:stCondLst>
                                  <p:childTnLst>
                                    <p:set>
                                      <p:cBhvr>
                                        <p:cTn id="14" dur="1" fill="hold">
                                          <p:stCondLst>
                                            <p:cond delay="0"/>
                                          </p:stCondLst>
                                        </p:cTn>
                                        <p:tgtEl>
                                          <p:spTgt spid="774"/>
                                        </p:tgtEl>
                                        <p:attrNameLst>
                                          <p:attrName>style.visibility</p:attrName>
                                        </p:attrNameLst>
                                      </p:cBhvr>
                                      <p:to>
                                        <p:strVal val="visible"/>
                                      </p:to>
                                    </p:set>
                                    <p:animEffect transition="in" filter="fade">
                                      <p:cBhvr>
                                        <p:cTn id="15" dur="500"/>
                                        <p:tgtEl>
                                          <p:spTgt spid="774"/>
                                        </p:tgtEl>
                                      </p:cBhvr>
                                    </p:animEffect>
                                  </p:childTnLst>
                                </p:cTn>
                              </p:par>
                              <p:par>
                                <p:cTn id="16" presetID="10" presetClass="entr" presetSubtype="0" fill="hold" nodeType="withEffect">
                                  <p:stCondLst>
                                    <p:cond delay="0"/>
                                  </p:stCondLst>
                                  <p:childTnLst>
                                    <p:set>
                                      <p:cBhvr>
                                        <p:cTn id="17" dur="1" fill="hold">
                                          <p:stCondLst>
                                            <p:cond delay="0"/>
                                          </p:stCondLst>
                                        </p:cTn>
                                        <p:tgtEl>
                                          <p:spTgt spid="775"/>
                                        </p:tgtEl>
                                        <p:attrNameLst>
                                          <p:attrName>style.visibility</p:attrName>
                                        </p:attrNameLst>
                                      </p:cBhvr>
                                      <p:to>
                                        <p:strVal val="visible"/>
                                      </p:to>
                                    </p:set>
                                    <p:animEffect transition="in" filter="fade">
                                      <p:cBhvr>
                                        <p:cTn id="18" dur="500"/>
                                        <p:tgtEl>
                                          <p:spTgt spid="775"/>
                                        </p:tgtEl>
                                      </p:cBhvr>
                                    </p:animEffect>
                                  </p:childTnLst>
                                </p:cTn>
                              </p:par>
                              <p:par>
                                <p:cTn id="19" presetID="10" presetClass="entr" presetSubtype="0" fill="hold" nodeType="withEffect">
                                  <p:stCondLst>
                                    <p:cond delay="0"/>
                                  </p:stCondLst>
                                  <p:childTnLst>
                                    <p:set>
                                      <p:cBhvr>
                                        <p:cTn id="20" dur="1" fill="hold">
                                          <p:stCondLst>
                                            <p:cond delay="0"/>
                                          </p:stCondLst>
                                        </p:cTn>
                                        <p:tgtEl>
                                          <p:spTgt spid="776"/>
                                        </p:tgtEl>
                                        <p:attrNameLst>
                                          <p:attrName>style.visibility</p:attrName>
                                        </p:attrNameLst>
                                      </p:cBhvr>
                                      <p:to>
                                        <p:strVal val="visible"/>
                                      </p:to>
                                    </p:set>
                                    <p:animEffect transition="in" filter="fade">
                                      <p:cBhvr>
                                        <p:cTn id="21" dur="500"/>
                                        <p:tgtEl>
                                          <p:spTgt spid="776"/>
                                        </p:tgtEl>
                                      </p:cBhvr>
                                    </p:animEffect>
                                  </p:childTnLst>
                                </p:cTn>
                              </p:par>
                              <p:par>
                                <p:cTn id="22" presetID="10" presetClass="entr" presetSubtype="0" fill="hold" nodeType="withEffect">
                                  <p:stCondLst>
                                    <p:cond delay="0"/>
                                  </p:stCondLst>
                                  <p:childTnLst>
                                    <p:set>
                                      <p:cBhvr>
                                        <p:cTn id="23" dur="1" fill="hold">
                                          <p:stCondLst>
                                            <p:cond delay="0"/>
                                          </p:stCondLst>
                                        </p:cTn>
                                        <p:tgtEl>
                                          <p:spTgt spid="777"/>
                                        </p:tgtEl>
                                        <p:attrNameLst>
                                          <p:attrName>style.visibility</p:attrName>
                                        </p:attrNameLst>
                                      </p:cBhvr>
                                      <p:to>
                                        <p:strVal val="visible"/>
                                      </p:to>
                                    </p:set>
                                    <p:animEffect transition="in" filter="fade">
                                      <p:cBhvr>
                                        <p:cTn id="24" dur="500"/>
                                        <p:tgtEl>
                                          <p:spTgt spid="7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1"/>
                                        </p:tgtEl>
                                        <p:attrNameLst>
                                          <p:attrName>style.visibility</p:attrName>
                                        </p:attrNameLst>
                                      </p:cBhvr>
                                      <p:to>
                                        <p:strVal val="visible"/>
                                      </p:to>
                                    </p:set>
                                    <p:animEffect transition="in" filter="fade">
                                      <p:cBhvr>
                                        <p:cTn id="29" dur="1000"/>
                                        <p:tgtEl>
                                          <p:spTgt spid="771"/>
                                        </p:tgtEl>
                                      </p:cBhvr>
                                    </p:animEffec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7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2"/>
                                        </p:tgtEl>
                                        <p:attrNameLst>
                                          <p:attrName>style.visibility</p:attrName>
                                        </p:attrNameLst>
                                      </p:cBhvr>
                                      <p:to>
                                        <p:strVal val="visible"/>
                                      </p:to>
                                    </p:set>
                                    <p:animEffect transition="in" filter="fade">
                                      <p:cBhvr>
                                        <p:cTn id="37" dur="500"/>
                                        <p:tgtEl>
                                          <p:spTgt spid="7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3"/>
                                        </p:tgtEl>
                                        <p:attrNameLst>
                                          <p:attrName>style.visibility</p:attrName>
                                        </p:attrNameLst>
                                      </p:cBhvr>
                                      <p:to>
                                        <p:strVal val="visible"/>
                                      </p:to>
                                    </p:set>
                                    <p:animEffect transition="in" filter="fade">
                                      <p:cBhvr>
                                        <p:cTn id="42" dur="500"/>
                                        <p:tgtEl>
                                          <p:spTgt spid="773"/>
                                        </p:tgtEl>
                                      </p:cBhvr>
                                    </p:animEffect>
                                  </p:childTnLst>
                                </p:cTn>
                              </p:par>
                              <p:par>
                                <p:cTn id="43" presetID="10" presetClass="entr" presetSubtype="0" fill="hold" nodeType="withEffect">
                                  <p:stCondLst>
                                    <p:cond delay="0"/>
                                  </p:stCondLst>
                                  <p:childTnLst>
                                    <p:set>
                                      <p:cBhvr>
                                        <p:cTn id="44" dur="1" fill="hold">
                                          <p:stCondLst>
                                            <p:cond delay="0"/>
                                          </p:stCondLst>
                                        </p:cTn>
                                        <p:tgtEl>
                                          <p:spTgt spid="778"/>
                                        </p:tgtEl>
                                        <p:attrNameLst>
                                          <p:attrName>style.visibility</p:attrName>
                                        </p:attrNameLst>
                                      </p:cBhvr>
                                      <p:to>
                                        <p:strVal val="visible"/>
                                      </p:to>
                                    </p:set>
                                    <p:animEffect transition="in" filter="fade">
                                      <p:cBhvr>
                                        <p:cTn id="45" dur="500"/>
                                        <p:tgtEl>
                                          <p:spTgt spid="778"/>
                                        </p:tgtEl>
                                      </p:cBhvr>
                                    </p:animEffect>
                                  </p:childTnLst>
                                </p:cTn>
                              </p:par>
                              <p:par>
                                <p:cTn id="46" presetID="10" presetClass="entr" presetSubtype="0" fill="hold" nodeType="withEffect">
                                  <p:stCondLst>
                                    <p:cond delay="0"/>
                                  </p:stCondLst>
                                  <p:childTnLst>
                                    <p:set>
                                      <p:cBhvr>
                                        <p:cTn id="47" dur="1" fill="hold">
                                          <p:stCondLst>
                                            <p:cond delay="0"/>
                                          </p:stCondLst>
                                        </p:cTn>
                                        <p:tgtEl>
                                          <p:spTgt spid="779"/>
                                        </p:tgtEl>
                                        <p:attrNameLst>
                                          <p:attrName>style.visibility</p:attrName>
                                        </p:attrNameLst>
                                      </p:cBhvr>
                                      <p:to>
                                        <p:strVal val="visible"/>
                                      </p:to>
                                    </p:set>
                                    <p:animEffect transition="in" filter="fade">
                                      <p:cBhvr>
                                        <p:cTn id="48" dur="500"/>
                                        <p:tgtEl>
                                          <p:spTgt spid="779"/>
                                        </p:tgtEl>
                                      </p:cBhvr>
                                    </p:animEffect>
                                  </p:childTnLst>
                                </p:cTn>
                              </p:par>
                              <p:par>
                                <p:cTn id="49" presetID="10" presetClass="entr" presetSubtype="0" fill="hold" nodeType="withEffect">
                                  <p:stCondLst>
                                    <p:cond delay="0"/>
                                  </p:stCondLst>
                                  <p:childTnLst>
                                    <p:set>
                                      <p:cBhvr>
                                        <p:cTn id="50" dur="1" fill="hold">
                                          <p:stCondLst>
                                            <p:cond delay="0"/>
                                          </p:stCondLst>
                                        </p:cTn>
                                        <p:tgtEl>
                                          <p:spTgt spid="780"/>
                                        </p:tgtEl>
                                        <p:attrNameLst>
                                          <p:attrName>style.visibility</p:attrName>
                                        </p:attrNameLst>
                                      </p:cBhvr>
                                      <p:to>
                                        <p:strVal val="visible"/>
                                      </p:to>
                                    </p:set>
                                    <p:animEffect transition="in" filter="fade">
                                      <p:cBhvr>
                                        <p:cTn id="51" dur="500"/>
                                        <p:tgtEl>
                                          <p:spTgt spid="780"/>
                                        </p:tgtEl>
                                      </p:cBhvr>
                                    </p:animEffect>
                                  </p:childTnLst>
                                </p:cTn>
                              </p:par>
                              <p:par>
                                <p:cTn id="52" presetID="10" presetClass="entr" presetSubtype="0" fill="hold" nodeType="withEffect">
                                  <p:stCondLst>
                                    <p:cond delay="0"/>
                                  </p:stCondLst>
                                  <p:childTnLst>
                                    <p:set>
                                      <p:cBhvr>
                                        <p:cTn id="53" dur="1" fill="hold">
                                          <p:stCondLst>
                                            <p:cond delay="0"/>
                                          </p:stCondLst>
                                        </p:cTn>
                                        <p:tgtEl>
                                          <p:spTgt spid="781"/>
                                        </p:tgtEl>
                                        <p:attrNameLst>
                                          <p:attrName>style.visibility</p:attrName>
                                        </p:attrNameLst>
                                      </p:cBhvr>
                                      <p:to>
                                        <p:strVal val="visible"/>
                                      </p:to>
                                    </p:set>
                                    <p:animEffect transition="in" filter="fade">
                                      <p:cBhvr>
                                        <p:cTn id="54" dur="500"/>
                                        <p:tgtEl>
                                          <p:spTgt spid="781"/>
                                        </p:tgtEl>
                                      </p:cBhvr>
                                    </p:animEffect>
                                  </p:childTnLst>
                                </p:cTn>
                              </p:par>
                              <p:par>
                                <p:cTn id="55" presetID="10" presetClass="entr" presetSubtype="0" fill="hold" nodeType="withEffect">
                                  <p:stCondLst>
                                    <p:cond delay="0"/>
                                  </p:stCondLst>
                                  <p:childTnLst>
                                    <p:set>
                                      <p:cBhvr>
                                        <p:cTn id="56" dur="1" fill="hold">
                                          <p:stCondLst>
                                            <p:cond delay="0"/>
                                          </p:stCondLst>
                                        </p:cTn>
                                        <p:tgtEl>
                                          <p:spTgt spid="782"/>
                                        </p:tgtEl>
                                        <p:attrNameLst>
                                          <p:attrName>style.visibility</p:attrName>
                                        </p:attrNameLst>
                                      </p:cBhvr>
                                      <p:to>
                                        <p:strVal val="visible"/>
                                      </p:to>
                                    </p:set>
                                    <p:animEffect transition="in" filter="fade">
                                      <p:cBhvr>
                                        <p:cTn id="57" dur="500"/>
                                        <p:tgtEl>
                                          <p:spTgt spid="782"/>
                                        </p:tgtEl>
                                      </p:cBhvr>
                                    </p:animEffect>
                                  </p:childTnLst>
                                </p:cTn>
                              </p:par>
                              <p:par>
                                <p:cTn id="58" presetID="10" presetClass="entr" presetSubtype="0" fill="hold" nodeType="withEffect">
                                  <p:stCondLst>
                                    <p:cond delay="0"/>
                                  </p:stCondLst>
                                  <p:childTnLst>
                                    <p:set>
                                      <p:cBhvr>
                                        <p:cTn id="59" dur="1" fill="hold">
                                          <p:stCondLst>
                                            <p:cond delay="0"/>
                                          </p:stCondLst>
                                        </p:cTn>
                                        <p:tgtEl>
                                          <p:spTgt spid="783"/>
                                        </p:tgtEl>
                                        <p:attrNameLst>
                                          <p:attrName>style.visibility</p:attrName>
                                        </p:attrNameLst>
                                      </p:cBhvr>
                                      <p:to>
                                        <p:strVal val="visible"/>
                                      </p:to>
                                    </p:set>
                                    <p:animEffect transition="in" filter="fade">
                                      <p:cBhvr>
                                        <p:cTn id="60" dur="500"/>
                                        <p:tgtEl>
                                          <p:spTgt spid="783"/>
                                        </p:tgtEl>
                                      </p:cBhvr>
                                    </p:animEffect>
                                  </p:childTnLst>
                                </p:cTn>
                              </p:par>
                              <p:par>
                                <p:cTn id="61" presetID="10" presetClass="entr" presetSubtype="0" fill="hold" nodeType="withEffect">
                                  <p:stCondLst>
                                    <p:cond delay="0"/>
                                  </p:stCondLst>
                                  <p:childTnLst>
                                    <p:set>
                                      <p:cBhvr>
                                        <p:cTn id="62" dur="1" fill="hold">
                                          <p:stCondLst>
                                            <p:cond delay="0"/>
                                          </p:stCondLst>
                                        </p:cTn>
                                        <p:tgtEl>
                                          <p:spTgt spid="784"/>
                                        </p:tgtEl>
                                        <p:attrNameLst>
                                          <p:attrName>style.visibility</p:attrName>
                                        </p:attrNameLst>
                                      </p:cBhvr>
                                      <p:to>
                                        <p:strVal val="visible"/>
                                      </p:to>
                                    </p:set>
                                    <p:animEffect transition="in" filter="fade">
                                      <p:cBhvr>
                                        <p:cTn id="63" dur="500"/>
                                        <p:tgtEl>
                                          <p:spTgt spid="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
        <p:cNvGrpSpPr/>
        <p:nvPr/>
      </p:nvGrpSpPr>
      <p:grpSpPr>
        <a:xfrm>
          <a:off x="0" y="0"/>
          <a:ext cx="0" cy="0"/>
          <a:chOff x="0" y="0"/>
          <a:chExt cx="0" cy="0"/>
        </a:xfrm>
      </p:grpSpPr>
      <p:sp>
        <p:nvSpPr>
          <p:cNvPr id="361" name="Google Shape;361;p4"/>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200" b="1" i="1" u="none" strike="noStrike" cap="none">
                <a:solidFill>
                  <a:srgbClr val="FFFFFF"/>
                </a:solidFill>
                <a:latin typeface="Times New Roman"/>
                <a:ea typeface="Times New Roman"/>
                <a:cs typeface="Times New Roman"/>
                <a:sym typeface="Times New Roman"/>
              </a:rPr>
              <a:t>Câu hỏi 2:  Năm sinh, năm mất của Nguyễn Trãi?</a:t>
            </a:r>
            <a:endParaRPr sz="3200" b="1" i="1" u="none" strike="noStrike" cap="none">
              <a:solidFill>
                <a:srgbClr val="FFFFFF"/>
              </a:solidFill>
              <a:latin typeface="Times New Roman"/>
              <a:ea typeface="Times New Roman"/>
              <a:cs typeface="Times New Roman"/>
              <a:sym typeface="Times New Roman"/>
            </a:endParaRPr>
          </a:p>
        </p:txBody>
      </p:sp>
      <p:sp>
        <p:nvSpPr>
          <p:cNvPr id="362" name="Google Shape;362;p4"/>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800" b="1" i="1" u="none" strike="noStrike" cap="none">
                <a:solidFill>
                  <a:srgbClr val="FF0000"/>
                </a:solidFill>
                <a:latin typeface="Times New Roman"/>
                <a:ea typeface="Times New Roman"/>
                <a:cs typeface="Times New Roman"/>
                <a:sym typeface="Times New Roman"/>
              </a:rPr>
              <a:t>1380 - 1442</a:t>
            </a:r>
            <a:endParaRPr sz="4800" b="1" i="1" u="none" strike="noStrike" cap="none">
              <a:solidFill>
                <a:srgbClr val="FF0000"/>
              </a:solidFill>
              <a:latin typeface="Times New Roman"/>
              <a:ea typeface="Times New Roman"/>
              <a:cs typeface="Times New Roman"/>
              <a:sym typeface="Times New Roman"/>
            </a:endParaRPr>
          </a:p>
        </p:txBody>
      </p:sp>
      <p:pic>
        <p:nvPicPr>
          <p:cNvPr id="363" name="Google Shape;363;p4">
            <a:hlinkClick r:id="rId4" action="ppaction://hlinksldjump"/>
          </p:cNvPr>
          <p:cNvPicPr preferRelativeResize="0"/>
          <p:nvPr/>
        </p:nvPicPr>
        <p:blipFill rotWithShape="1">
          <a:blip r:embed="rId5">
            <a:alphaModFix/>
          </a:blip>
          <a:srcRect/>
          <a:stretch/>
        </p:blipFill>
        <p:spPr>
          <a:xfrm>
            <a:off x="9753600" y="5388208"/>
            <a:ext cx="2400300" cy="1468203"/>
          </a:xfrm>
          <a:prstGeom prst="rect">
            <a:avLst/>
          </a:prstGeom>
          <a:noFill/>
          <a:ln>
            <a:noFill/>
          </a:ln>
        </p:spPr>
      </p:pic>
      <p:pic>
        <p:nvPicPr>
          <p:cNvPr id="364" name="Google Shape;364;p4">
            <a:hlinkClick r:id="rId6" action="ppaction://hlinksldjump"/>
          </p:cNvPr>
          <p:cNvPicPr preferRelativeResize="0"/>
          <p:nvPr/>
        </p:nvPicPr>
        <p:blipFill rotWithShape="1">
          <a:blip r:embed="rId7">
            <a:alphaModFix/>
          </a:blip>
          <a:srcRect/>
          <a:stretch/>
        </p:blipFill>
        <p:spPr>
          <a:xfrm>
            <a:off x="1091822" y="5562584"/>
            <a:ext cx="2389357" cy="12954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789"/>
        <p:cNvGrpSpPr/>
        <p:nvPr/>
      </p:nvGrpSpPr>
      <p:grpSpPr>
        <a:xfrm>
          <a:off x="0" y="0"/>
          <a:ext cx="0" cy="0"/>
          <a:chOff x="0" y="0"/>
          <a:chExt cx="0" cy="0"/>
        </a:xfrm>
      </p:grpSpPr>
      <p:cxnSp>
        <p:nvCxnSpPr>
          <p:cNvPr id="790" name="Google Shape;790;p37"/>
          <p:cNvCxnSpPr/>
          <p:nvPr/>
        </p:nvCxnSpPr>
        <p:spPr>
          <a:xfrm>
            <a:off x="5759451" y="1216030"/>
            <a:ext cx="0" cy="4378325"/>
          </a:xfrm>
          <a:prstGeom prst="straightConnector1">
            <a:avLst/>
          </a:prstGeom>
          <a:noFill/>
          <a:ln w="9525" cap="flat" cmpd="sng">
            <a:solidFill>
              <a:schemeClr val="dk1"/>
            </a:solidFill>
            <a:prstDash val="solid"/>
            <a:miter lim="800000"/>
            <a:headEnd type="none" w="sm" len="sm"/>
            <a:tailEnd type="none" w="sm" len="sm"/>
          </a:ln>
        </p:spPr>
      </p:cxnSp>
      <p:sp>
        <p:nvSpPr>
          <p:cNvPr id="791" name="Google Shape;791;p37"/>
          <p:cNvSpPr txBox="1"/>
          <p:nvPr/>
        </p:nvSpPr>
        <p:spPr>
          <a:xfrm>
            <a:off x="5921380" y="1107440"/>
            <a:ext cx="6250305" cy="1014730"/>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3000"/>
              <a:buFont typeface="Noto Sans Symbols"/>
              <a:buChar char="✔"/>
            </a:pPr>
            <a:r>
              <a:rPr lang="en-US" sz="3000" b="1">
                <a:solidFill>
                  <a:srgbClr val="0000CC"/>
                </a:solidFill>
                <a:latin typeface="Times New Roman"/>
                <a:ea typeface="Times New Roman"/>
                <a:cs typeface="Times New Roman"/>
                <a:sym typeface="Times New Roman"/>
              </a:rPr>
              <a:t>Tha tội chết cho quân giặc đầu hàng.</a:t>
            </a:r>
            <a:endParaRPr/>
          </a:p>
        </p:txBody>
      </p:sp>
      <p:sp>
        <p:nvSpPr>
          <p:cNvPr id="792" name="Google Shape;792;p37"/>
          <p:cNvSpPr txBox="1"/>
          <p:nvPr/>
        </p:nvSpPr>
        <p:spPr>
          <a:xfrm>
            <a:off x="-13970" y="5751199"/>
            <a:ext cx="12218671" cy="1138773"/>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 </a:t>
            </a:r>
            <a:r>
              <a:rPr lang="en-US" sz="3200">
                <a:solidFill>
                  <a:srgbClr val="FF0000"/>
                </a:solidFill>
                <a:latin typeface="Times New Roman"/>
                <a:ea typeface="Times New Roman"/>
                <a:cs typeface="Times New Roman"/>
                <a:sym typeface="Times New Roman"/>
              </a:rPr>
              <a:t>Khắc sâu</a:t>
            </a:r>
            <a:r>
              <a:rPr lang="en-US" sz="3200" b="1">
                <a:solidFill>
                  <a:srgbClr val="FF0000"/>
                </a:solidFill>
                <a:latin typeface="Times New Roman"/>
                <a:ea typeface="Times New Roman"/>
                <a:cs typeface="Times New Roman"/>
                <a:sym typeface="Times New Roman"/>
              </a:rPr>
              <a:t> chiến thắng oanh liệt </a:t>
            </a:r>
            <a:r>
              <a:rPr lang="en-US" sz="3200">
                <a:solidFill>
                  <a:srgbClr val="FF0000"/>
                </a:solidFill>
                <a:latin typeface="Times New Roman"/>
                <a:ea typeface="Times New Roman"/>
                <a:cs typeface="Times New Roman"/>
                <a:sym typeface="Times New Roman"/>
              </a:rPr>
              <a:t>của dân tộc và phơi bày</a:t>
            </a:r>
            <a:r>
              <a:rPr lang="en-US" sz="3200" b="1">
                <a:solidFill>
                  <a:srgbClr val="FF0000"/>
                </a:solidFill>
                <a:latin typeface="Times New Roman"/>
                <a:ea typeface="Times New Roman"/>
                <a:cs typeface="Times New Roman"/>
                <a:sym typeface="Times New Roman"/>
              </a:rPr>
              <a:t> sự thất bại nhục nhã </a:t>
            </a:r>
            <a:r>
              <a:rPr lang="en-US" sz="3200">
                <a:solidFill>
                  <a:srgbClr val="FF0000"/>
                </a:solidFill>
                <a:latin typeface="Times New Roman"/>
                <a:ea typeface="Times New Roman"/>
                <a:cs typeface="Times New Roman"/>
                <a:sym typeface="Times New Roman"/>
              </a:rPr>
              <a:t>của kẻ thù, thể hiện</a:t>
            </a:r>
            <a:r>
              <a:rPr lang="en-US" sz="3200" b="1">
                <a:solidFill>
                  <a:srgbClr val="FF0000"/>
                </a:solidFill>
                <a:latin typeface="Times New Roman"/>
                <a:ea typeface="Times New Roman"/>
                <a:cs typeface="Times New Roman"/>
                <a:sym typeface="Times New Roman"/>
              </a:rPr>
              <a:t> niềm tự hào dân tộc sâu sắc. </a:t>
            </a:r>
            <a:endParaRPr/>
          </a:p>
        </p:txBody>
      </p:sp>
      <p:sp>
        <p:nvSpPr>
          <p:cNvPr id="793" name="Google Shape;793;p37"/>
          <p:cNvSpPr txBox="1"/>
          <p:nvPr/>
        </p:nvSpPr>
        <p:spPr>
          <a:xfrm>
            <a:off x="5921375" y="1995173"/>
            <a:ext cx="6093460" cy="1015663"/>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3000"/>
              <a:buFont typeface="Noto Sans Symbols"/>
              <a:buChar char="✔"/>
            </a:pPr>
            <a:r>
              <a:rPr lang="en-US" sz="3000" b="1">
                <a:solidFill>
                  <a:srgbClr val="0000CC"/>
                </a:solidFill>
                <a:latin typeface="Times New Roman"/>
                <a:ea typeface="Times New Roman"/>
                <a:cs typeface="Times New Roman"/>
                <a:sym typeface="Times New Roman"/>
              </a:rPr>
              <a:t>Cấp ngựa, cấp thuyền, lương thực cho quân bại trận</a:t>
            </a:r>
            <a:endParaRPr/>
          </a:p>
        </p:txBody>
      </p:sp>
      <p:sp>
        <p:nvSpPr>
          <p:cNvPr id="794" name="Google Shape;794;p37"/>
          <p:cNvSpPr/>
          <p:nvPr/>
        </p:nvSpPr>
        <p:spPr>
          <a:xfrm>
            <a:off x="6395723" y="308483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37"/>
          <p:cNvSpPr txBox="1"/>
          <p:nvPr/>
        </p:nvSpPr>
        <p:spPr>
          <a:xfrm>
            <a:off x="6917694" y="2895601"/>
            <a:ext cx="4932045" cy="52322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Đức hiếu sinh, lòng nhân đạo</a:t>
            </a:r>
            <a:endParaRPr/>
          </a:p>
        </p:txBody>
      </p:sp>
      <p:sp>
        <p:nvSpPr>
          <p:cNvPr id="796" name="Google Shape;796;p37"/>
          <p:cNvSpPr/>
          <p:nvPr/>
        </p:nvSpPr>
        <p:spPr>
          <a:xfrm>
            <a:off x="6395723" y="356362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7"/>
          <p:cNvSpPr txBox="1"/>
          <p:nvPr/>
        </p:nvSpPr>
        <p:spPr>
          <a:xfrm>
            <a:off x="6917694" y="3375025"/>
            <a:ext cx="4932045" cy="52197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Tình yêu hòa bình</a:t>
            </a:r>
            <a:endParaRPr/>
          </a:p>
        </p:txBody>
      </p:sp>
      <p:sp>
        <p:nvSpPr>
          <p:cNvPr id="798" name="Google Shape;798;p37"/>
          <p:cNvSpPr/>
          <p:nvPr/>
        </p:nvSpPr>
        <p:spPr>
          <a:xfrm>
            <a:off x="6395723" y="407543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37"/>
          <p:cNvSpPr txBox="1"/>
          <p:nvPr/>
        </p:nvSpPr>
        <p:spPr>
          <a:xfrm>
            <a:off x="6917694" y="3854455"/>
            <a:ext cx="4932045" cy="954107"/>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Sách lược để tính kế lâu dài, bền vững cho non sông</a:t>
            </a:r>
            <a:endParaRPr/>
          </a:p>
        </p:txBody>
      </p:sp>
      <p:sp>
        <p:nvSpPr>
          <p:cNvPr id="800" name="Google Shape;800;p37"/>
          <p:cNvSpPr/>
          <p:nvPr/>
        </p:nvSpPr>
        <p:spPr>
          <a:xfrm>
            <a:off x="6395723" y="4945380"/>
            <a:ext cx="521971" cy="14478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37"/>
          <p:cNvSpPr txBox="1"/>
          <p:nvPr/>
        </p:nvSpPr>
        <p:spPr>
          <a:xfrm>
            <a:off x="6917694" y="4765045"/>
            <a:ext cx="4932045" cy="95313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Tư tưởng nhân nghĩa - yên dân - trừ bạo</a:t>
            </a:r>
            <a:endParaRPr/>
          </a:p>
        </p:txBody>
      </p:sp>
      <p:sp>
        <p:nvSpPr>
          <p:cNvPr id="802" name="Google Shape;802;p37"/>
          <p:cNvSpPr txBox="1"/>
          <p:nvPr/>
        </p:nvSpPr>
        <p:spPr>
          <a:xfrm>
            <a:off x="180977" y="1633857"/>
            <a:ext cx="5621655" cy="3046988"/>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a:solidFill>
                  <a:srgbClr val="000000"/>
                </a:solidFill>
                <a:latin typeface="Times New Roman"/>
                <a:ea typeface="Times New Roman"/>
                <a:cs typeface="Times New Roman"/>
                <a:sym typeface="Times New Roman"/>
              </a:rPr>
              <a:t>Họ đã tham sống sợ chết, mà hòa hiếu thực lòng;</a:t>
            </a:r>
            <a:endParaRPr/>
          </a:p>
          <a:p>
            <a:pPr marL="0" marR="0" lvl="0" indent="0" algn="l" rtl="0">
              <a:spcBef>
                <a:spcPts val="0"/>
              </a:spcBef>
              <a:spcAft>
                <a:spcPts val="0"/>
              </a:spcAft>
              <a:buNone/>
            </a:pPr>
            <a:r>
              <a:rPr lang="en-US" sz="3200">
                <a:solidFill>
                  <a:srgbClr val="000000"/>
                </a:solidFill>
                <a:latin typeface="Times New Roman"/>
                <a:ea typeface="Times New Roman"/>
                <a:cs typeface="Times New Roman"/>
                <a:sym typeface="Times New Roman"/>
              </a:rPr>
              <a:t>Ta lấy toàn quân là hơn, để nhân dân nghỉ sức.</a:t>
            </a:r>
            <a:endParaRPr/>
          </a:p>
          <a:p>
            <a:pPr marL="0" marR="0" lvl="0" indent="0" algn="l" rtl="0">
              <a:spcBef>
                <a:spcPts val="0"/>
              </a:spcBef>
              <a:spcAft>
                <a:spcPts val="0"/>
              </a:spcAft>
              <a:buNone/>
            </a:pPr>
            <a:r>
              <a:rPr lang="en-US" sz="3200">
                <a:solidFill>
                  <a:srgbClr val="000000"/>
                </a:solidFill>
                <a:latin typeface="Times New Roman"/>
                <a:ea typeface="Times New Roman"/>
                <a:cs typeface="Times New Roman"/>
                <a:sym typeface="Times New Roman"/>
              </a:rPr>
              <a:t>Chẳng những mưu kế kì diệu,</a:t>
            </a:r>
            <a:endParaRPr/>
          </a:p>
          <a:p>
            <a:pPr marL="0" marR="0" lvl="0" indent="0" algn="l" rtl="0">
              <a:spcBef>
                <a:spcPts val="0"/>
              </a:spcBef>
              <a:spcAft>
                <a:spcPts val="0"/>
              </a:spcAft>
              <a:buNone/>
            </a:pPr>
            <a:r>
              <a:rPr lang="en-US" sz="3200">
                <a:solidFill>
                  <a:srgbClr val="000000"/>
                </a:solidFill>
                <a:latin typeface="Times New Roman"/>
                <a:ea typeface="Times New Roman"/>
                <a:cs typeface="Times New Roman"/>
                <a:sym typeface="Times New Roman"/>
              </a:rPr>
              <a:t>Cũng là chưa thấy xưa nay</a:t>
            </a:r>
            <a:endParaRPr/>
          </a:p>
        </p:txBody>
      </p:sp>
      <p:sp>
        <p:nvSpPr>
          <p:cNvPr id="803" name="Google Shape;803;p37"/>
          <p:cNvSpPr txBox="1"/>
          <p:nvPr/>
        </p:nvSpPr>
        <p:spPr>
          <a:xfrm>
            <a:off x="-13967" y="-11430"/>
            <a:ext cx="12208511" cy="954065"/>
          </a:xfrm>
          <a:prstGeom prst="rect">
            <a:avLst/>
          </a:prstGeom>
          <a:noFill/>
          <a:ln>
            <a:noFill/>
          </a:ln>
        </p:spPr>
        <p:txBody>
          <a:bodyPr spcFirstLastPara="1" wrap="square" lIns="91375" tIns="45675" rIns="91375" bIns="45675" anchor="t" anchorCtr="0">
            <a:spAutoFit/>
          </a:bodyPr>
          <a:lstStyle/>
          <a:p>
            <a:pPr marL="0" marR="0" lvl="1" indent="0" algn="l" rtl="0">
              <a:spcBef>
                <a:spcPts val="0"/>
              </a:spcBef>
              <a:spcAft>
                <a:spcPts val="0"/>
              </a:spcAft>
              <a:buNone/>
            </a:pPr>
            <a:r>
              <a:rPr lang="en-US" sz="2800" b="1" i="1" u="none" strike="noStrike" cap="none">
                <a:solidFill>
                  <a:srgbClr val="C00000"/>
                </a:solidFill>
                <a:latin typeface="Times New Roman"/>
                <a:ea typeface="Times New Roman"/>
                <a:cs typeface="Times New Roman"/>
                <a:sym typeface="Times New Roman"/>
              </a:rPr>
              <a:t>         d. Quá trình phản công và chiến thắng </a:t>
            </a:r>
            <a:endParaRPr sz="2800" b="1" i="1" u="none" strike="noStrike" cap="none">
              <a:solidFill>
                <a:srgbClr val="C00000"/>
              </a:solidFill>
              <a:latin typeface="Times New Roman"/>
              <a:ea typeface="Times New Roman"/>
              <a:cs typeface="Times New Roman"/>
              <a:sym typeface="Times New Roman"/>
            </a:endParaRPr>
          </a:p>
          <a:p>
            <a:pPr marL="457200" marR="0" lvl="1" indent="-457200" algn="l" rtl="0">
              <a:spcBef>
                <a:spcPts val="0"/>
              </a:spcBef>
              <a:spcAft>
                <a:spcPts val="0"/>
              </a:spcAft>
              <a:buClr>
                <a:srgbClr val="7030A0"/>
              </a:buClr>
              <a:buSzPts val="2800"/>
              <a:buFont typeface="Noto Sans Symbols"/>
              <a:buChar char="❖"/>
            </a:pPr>
            <a:r>
              <a:rPr lang="en-US" sz="2800" b="1" i="1" u="none" strike="noStrike" cap="none">
                <a:solidFill>
                  <a:srgbClr val="7030A0"/>
                </a:solidFill>
                <a:latin typeface="Times New Roman"/>
                <a:ea typeface="Times New Roman"/>
                <a:cs typeface="Times New Roman"/>
                <a:sym typeface="Times New Roman"/>
              </a:rPr>
              <a:t>Chủ trương nhân đạo, hoa bình:</a:t>
            </a:r>
            <a:endParaRPr sz="2800" b="1" i="1" u="none" strike="noStrike" cap="none">
              <a:solidFill>
                <a:srgbClr val="7030A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7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1"/>
                                        </p:tgtEl>
                                        <p:attrNameLst>
                                          <p:attrName>style.visibility</p:attrName>
                                        </p:attrNameLst>
                                      </p:cBhvr>
                                      <p:to>
                                        <p:strVal val="visible"/>
                                      </p:to>
                                    </p:set>
                                    <p:animEffect transition="in" filter="fade">
                                      <p:cBhvr>
                                        <p:cTn id="15" dur="500"/>
                                        <p:tgtEl>
                                          <p:spTgt spid="7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3"/>
                                        </p:tgtEl>
                                        <p:attrNameLst>
                                          <p:attrName>style.visibility</p:attrName>
                                        </p:attrNameLst>
                                      </p:cBhvr>
                                      <p:to>
                                        <p:strVal val="visible"/>
                                      </p:to>
                                    </p:set>
                                    <p:animEffect transition="in" filter="fade">
                                      <p:cBhvr>
                                        <p:cTn id="20" dur="500"/>
                                        <p:tgtEl>
                                          <p:spTgt spid="793"/>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79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95"/>
                                        </p:tgtEl>
                                        <p:attrNameLst>
                                          <p:attrName>style.visibility</p:attrName>
                                        </p:attrNameLst>
                                      </p:cBhvr>
                                      <p:to>
                                        <p:strVal val="visible"/>
                                      </p:to>
                                    </p:set>
                                    <p:animEffect transition="in" filter="fade">
                                      <p:cBhvr>
                                        <p:cTn id="28" dur="500"/>
                                        <p:tgtEl>
                                          <p:spTgt spid="795"/>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79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97"/>
                                        </p:tgtEl>
                                        <p:attrNameLst>
                                          <p:attrName>style.visibility</p:attrName>
                                        </p:attrNameLst>
                                      </p:cBhvr>
                                      <p:to>
                                        <p:strVal val="visible"/>
                                      </p:to>
                                    </p:set>
                                    <p:animEffect transition="in" filter="fade">
                                      <p:cBhvr>
                                        <p:cTn id="36" dur="500"/>
                                        <p:tgtEl>
                                          <p:spTgt spid="797"/>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79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99"/>
                                        </p:tgtEl>
                                        <p:attrNameLst>
                                          <p:attrName>style.visibility</p:attrName>
                                        </p:attrNameLst>
                                      </p:cBhvr>
                                      <p:to>
                                        <p:strVal val="visible"/>
                                      </p:to>
                                    </p:set>
                                    <p:animEffect transition="in" filter="fade">
                                      <p:cBhvr>
                                        <p:cTn id="44" dur="500"/>
                                        <p:tgtEl>
                                          <p:spTgt spid="799"/>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80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1"/>
                                        </p:tgtEl>
                                        <p:attrNameLst>
                                          <p:attrName>style.visibility</p:attrName>
                                        </p:attrNameLst>
                                      </p:cBhvr>
                                      <p:to>
                                        <p:strVal val="visible"/>
                                      </p:to>
                                    </p:set>
                                    <p:animEffect transition="in" filter="fade">
                                      <p:cBhvr>
                                        <p:cTn id="52" dur="500"/>
                                        <p:tgtEl>
                                          <p:spTgt spid="8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92"/>
                                        </p:tgtEl>
                                        <p:attrNameLst>
                                          <p:attrName>style.visibility</p:attrName>
                                        </p:attrNameLst>
                                      </p:cBhvr>
                                      <p:to>
                                        <p:strVal val="visible"/>
                                      </p:to>
                                    </p:set>
                                    <p:animEffect transition="in" filter="fade">
                                      <p:cBhvr>
                                        <p:cTn id="57" dur="1000"/>
                                        <p:tgtEl>
                                          <p:spTgt spid="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807"/>
        <p:cNvGrpSpPr/>
        <p:nvPr/>
      </p:nvGrpSpPr>
      <p:grpSpPr>
        <a:xfrm>
          <a:off x="0" y="0"/>
          <a:ext cx="0" cy="0"/>
          <a:chOff x="0" y="0"/>
          <a:chExt cx="0" cy="0"/>
        </a:xfrm>
      </p:grpSpPr>
      <p:sp>
        <p:nvSpPr>
          <p:cNvPr id="808" name="Google Shape;808;p38"/>
          <p:cNvSpPr txBox="1"/>
          <p:nvPr/>
        </p:nvSpPr>
        <p:spPr>
          <a:xfrm>
            <a:off x="364417" y="156582"/>
            <a:ext cx="11380893" cy="1077176"/>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3200" b="1" i="1">
                <a:solidFill>
                  <a:srgbClr val="002060"/>
                </a:solidFill>
                <a:latin typeface="Times New Roman"/>
                <a:ea typeface="Times New Roman"/>
                <a:cs typeface="Times New Roman"/>
                <a:sym typeface="Times New Roman"/>
              </a:rPr>
              <a:t>4. Tuyên bố thắng trận, khẳng định sự nghiệp chính nghĩa và nêu lên bài học lịch sử </a:t>
            </a:r>
            <a:endParaRPr/>
          </a:p>
        </p:txBody>
      </p:sp>
      <p:sp>
        <p:nvSpPr>
          <p:cNvPr id="809" name="Google Shape;809;p38"/>
          <p:cNvSpPr txBox="1"/>
          <p:nvPr/>
        </p:nvSpPr>
        <p:spPr>
          <a:xfrm>
            <a:off x="76205" y="1557022"/>
            <a:ext cx="5037455" cy="517064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Xã tắc từ đây vững bền,</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Giang sơn từ đây đổi mới.</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Kiền khôn bĩ rồi lại thái,</a:t>
            </a:r>
            <a:endParaRPr sz="2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Nhật nguyệt hối rồi lại minh.</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Muôn thuở nền thái bình vững chắc,</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Nghìn thu vết nhục nhã sạch làu.</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Âu cũng nhờ trời đất tổ tông khôn thiêng ngầm giúp đỡ mới được như vậy.</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Than ôi!</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Một cỗ nhung y chiến thắng, nên công oanh liệt ngàn năm;</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Bốn phương biển cả thanh bình, ban chiếu duy tân khắp chốn.</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Xa gần bá cáo</a:t>
            </a:r>
            <a:endParaRPr sz="2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Ai nấy đều hay.</a:t>
            </a:r>
            <a:endParaRPr/>
          </a:p>
        </p:txBody>
      </p:sp>
      <p:sp>
        <p:nvSpPr>
          <p:cNvPr id="810" name="Google Shape;810;p38"/>
          <p:cNvSpPr txBox="1"/>
          <p:nvPr/>
        </p:nvSpPr>
        <p:spPr>
          <a:xfrm>
            <a:off x="5113658" y="1496700"/>
            <a:ext cx="5980431" cy="1200286"/>
          </a:xfrm>
          <a:prstGeom prst="rect">
            <a:avLst/>
          </a:prstGeom>
          <a:noFill/>
          <a:ln>
            <a:noFill/>
          </a:ln>
        </p:spPr>
        <p:txBody>
          <a:bodyPr spcFirstLastPara="1" wrap="square" lIns="91375" tIns="45675" rIns="91375" bIns="45675" anchor="t" anchorCtr="0">
            <a:spAutoFit/>
          </a:bodyPr>
          <a:lstStyle/>
          <a:p>
            <a:pPr marL="342744" marR="0" lvl="0" indent="-342744" algn="just" rtl="0">
              <a:spcBef>
                <a:spcPts val="0"/>
              </a:spcBef>
              <a:spcAft>
                <a:spcPts val="0"/>
              </a:spcAft>
              <a:buClr>
                <a:srgbClr val="0000CC"/>
              </a:buClr>
              <a:buSzPts val="3600"/>
              <a:buFont typeface="Noto Sans Symbols"/>
              <a:buChar char="✔"/>
            </a:pPr>
            <a:r>
              <a:rPr lang="en-US" sz="3600" b="1">
                <a:solidFill>
                  <a:srgbClr val="0000CC"/>
                </a:solidFill>
                <a:latin typeface="Times New Roman"/>
                <a:ea typeface="Times New Roman"/>
                <a:cs typeface="Times New Roman"/>
                <a:sym typeface="Times New Roman"/>
              </a:rPr>
              <a:t>Giọng văn: </a:t>
            </a:r>
            <a:r>
              <a:rPr lang="en-US" sz="3600">
                <a:solidFill>
                  <a:srgbClr val="0000CC"/>
                </a:solidFill>
                <a:latin typeface="Times New Roman"/>
                <a:ea typeface="Times New Roman"/>
                <a:cs typeface="Times New Roman"/>
                <a:sym typeface="Times New Roman"/>
              </a:rPr>
              <a:t>trang nghiêm, trịnh trọng</a:t>
            </a:r>
            <a:endParaRPr sz="3600">
              <a:solidFill>
                <a:srgbClr val="0000CC"/>
              </a:solidFill>
              <a:latin typeface="Times New Roman"/>
              <a:ea typeface="Times New Roman"/>
              <a:cs typeface="Times New Roman"/>
              <a:sym typeface="Times New Roman"/>
            </a:endParaRPr>
          </a:p>
        </p:txBody>
      </p:sp>
      <p:sp>
        <p:nvSpPr>
          <p:cNvPr id="811" name="Google Shape;811;p38"/>
          <p:cNvSpPr txBox="1"/>
          <p:nvPr/>
        </p:nvSpPr>
        <p:spPr>
          <a:xfrm>
            <a:off x="5811486" y="2816922"/>
            <a:ext cx="5100955" cy="3170056"/>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Clr>
                <a:srgbClr val="FF0000"/>
              </a:buClr>
              <a:buSzPts val="4000"/>
              <a:buFont typeface="Noto Sans Symbols"/>
              <a:buNone/>
            </a:pPr>
            <a:r>
              <a:rPr lang="en-US" sz="4000" b="1">
                <a:solidFill>
                  <a:srgbClr val="FF0000"/>
                </a:solidFill>
                <a:latin typeface="Times New Roman"/>
                <a:ea typeface="Times New Roman"/>
                <a:cs typeface="Times New Roman"/>
                <a:sym typeface="Times New Roman"/>
              </a:rPr>
              <a:t>⇒ Tuyên bố</a:t>
            </a:r>
            <a:r>
              <a:rPr lang="en-US" sz="4000">
                <a:solidFill>
                  <a:srgbClr val="FF0000"/>
                </a:solidFill>
                <a:latin typeface="Times New Roman"/>
                <a:ea typeface="Times New Roman"/>
                <a:cs typeface="Times New Roman"/>
                <a:sym typeface="Times New Roman"/>
              </a:rPr>
              <a:t>, </a:t>
            </a:r>
            <a:r>
              <a:rPr lang="en-US" sz="4000" b="1">
                <a:solidFill>
                  <a:srgbClr val="FF0000"/>
                </a:solidFill>
                <a:latin typeface="Times New Roman"/>
                <a:ea typeface="Times New Roman"/>
                <a:cs typeface="Times New Roman"/>
                <a:sym typeface="Times New Roman"/>
              </a:rPr>
              <a:t>khẳng định</a:t>
            </a:r>
            <a:r>
              <a:rPr lang="en-US" sz="4000">
                <a:solidFill>
                  <a:srgbClr val="FF0000"/>
                </a:solidFill>
                <a:latin typeface="Times New Roman"/>
                <a:ea typeface="Times New Roman"/>
                <a:cs typeface="Times New Roman"/>
                <a:sym typeface="Times New Roman"/>
              </a:rPr>
              <a:t> với toàn dân về </a:t>
            </a:r>
            <a:r>
              <a:rPr lang="en-US" sz="4000" b="1">
                <a:solidFill>
                  <a:srgbClr val="FF0000"/>
                </a:solidFill>
                <a:latin typeface="Times New Roman"/>
                <a:ea typeface="Times New Roman"/>
                <a:cs typeface="Times New Roman"/>
                <a:sym typeface="Times New Roman"/>
              </a:rPr>
              <a:t>nền độc lập dân tộc</a:t>
            </a:r>
            <a:r>
              <a:rPr lang="en-US" sz="4000">
                <a:solidFill>
                  <a:srgbClr val="FF0000"/>
                </a:solidFill>
                <a:latin typeface="Times New Roman"/>
                <a:ea typeface="Times New Roman"/>
                <a:cs typeface="Times New Roman"/>
                <a:sym typeface="Times New Roman"/>
              </a:rPr>
              <a:t>, </a:t>
            </a:r>
            <a:r>
              <a:rPr lang="en-US" sz="4000" b="1">
                <a:solidFill>
                  <a:srgbClr val="FF0000"/>
                </a:solidFill>
                <a:latin typeface="Times New Roman"/>
                <a:ea typeface="Times New Roman"/>
                <a:cs typeface="Times New Roman"/>
                <a:sym typeface="Times New Roman"/>
              </a:rPr>
              <a:t>chủ quyền đất nước</a:t>
            </a:r>
            <a:r>
              <a:rPr lang="en-US" sz="4000">
                <a:solidFill>
                  <a:srgbClr val="FF0000"/>
                </a:solidFill>
                <a:latin typeface="Times New Roman"/>
                <a:ea typeface="Times New Roman"/>
                <a:cs typeface="Times New Roman"/>
                <a:sym typeface="Times New Roman"/>
              </a:rPr>
              <a:t> đã được lập lại.</a:t>
            </a:r>
            <a:endParaRPr sz="4000">
              <a:solidFill>
                <a:srgbClr val="FF0000"/>
              </a:solidFill>
              <a:latin typeface="Times New Roman"/>
              <a:ea typeface="Times New Roman"/>
              <a:cs typeface="Times New Roman"/>
              <a:sym typeface="Times New Roman"/>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animEffect transition="in" filter="fade">
                                      <p:cBhvr>
                                        <p:cTn id="7" dur="1000"/>
                                        <p:tgtEl>
                                          <p:spTgt spid="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
                                            <p:txEl>
                                              <p:pRg st="0" end="0"/>
                                            </p:txEl>
                                          </p:spTgt>
                                        </p:tgtEl>
                                        <p:attrNameLst>
                                          <p:attrName>style.visibility</p:attrName>
                                        </p:attrNameLst>
                                      </p:cBhvr>
                                      <p:to>
                                        <p:strVal val="visible"/>
                                      </p:to>
                                    </p:set>
                                    <p:animEffect transition="in" filter="fade">
                                      <p:cBhvr>
                                        <p:cTn id="12" dur="500"/>
                                        <p:tgtEl>
                                          <p:spTgt spid="8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9">
                                            <p:txEl>
                                              <p:pRg st="1" end="1"/>
                                            </p:txEl>
                                          </p:spTgt>
                                        </p:tgtEl>
                                        <p:attrNameLst>
                                          <p:attrName>style.visibility</p:attrName>
                                        </p:attrNameLst>
                                      </p:cBhvr>
                                      <p:to>
                                        <p:strVal val="visible"/>
                                      </p:to>
                                    </p:set>
                                    <p:animEffect transition="in" filter="fade">
                                      <p:cBhvr>
                                        <p:cTn id="17" dur="500"/>
                                        <p:tgtEl>
                                          <p:spTgt spid="8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9">
                                            <p:txEl>
                                              <p:pRg st="2" end="2"/>
                                            </p:txEl>
                                          </p:spTgt>
                                        </p:tgtEl>
                                        <p:attrNameLst>
                                          <p:attrName>style.visibility</p:attrName>
                                        </p:attrNameLst>
                                      </p:cBhvr>
                                      <p:to>
                                        <p:strVal val="visible"/>
                                      </p:to>
                                    </p:set>
                                    <p:animEffect transition="in" filter="fade">
                                      <p:cBhvr>
                                        <p:cTn id="22" dur="500"/>
                                        <p:tgtEl>
                                          <p:spTgt spid="8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9">
                                            <p:txEl>
                                              <p:pRg st="3" end="3"/>
                                            </p:txEl>
                                          </p:spTgt>
                                        </p:tgtEl>
                                        <p:attrNameLst>
                                          <p:attrName>style.visibility</p:attrName>
                                        </p:attrNameLst>
                                      </p:cBhvr>
                                      <p:to>
                                        <p:strVal val="visible"/>
                                      </p:to>
                                    </p:set>
                                    <p:animEffect transition="in" filter="fade">
                                      <p:cBhvr>
                                        <p:cTn id="27" dur="500"/>
                                        <p:tgtEl>
                                          <p:spTgt spid="80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9">
                                            <p:txEl>
                                              <p:pRg st="4" end="4"/>
                                            </p:txEl>
                                          </p:spTgt>
                                        </p:tgtEl>
                                        <p:attrNameLst>
                                          <p:attrName>style.visibility</p:attrName>
                                        </p:attrNameLst>
                                      </p:cBhvr>
                                      <p:to>
                                        <p:strVal val="visible"/>
                                      </p:to>
                                    </p:set>
                                    <p:animEffect transition="in" filter="fade">
                                      <p:cBhvr>
                                        <p:cTn id="32" dur="500"/>
                                        <p:tgtEl>
                                          <p:spTgt spid="80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9">
                                            <p:txEl>
                                              <p:pRg st="5" end="5"/>
                                            </p:txEl>
                                          </p:spTgt>
                                        </p:tgtEl>
                                        <p:attrNameLst>
                                          <p:attrName>style.visibility</p:attrName>
                                        </p:attrNameLst>
                                      </p:cBhvr>
                                      <p:to>
                                        <p:strVal val="visible"/>
                                      </p:to>
                                    </p:set>
                                    <p:animEffect transition="in" filter="fade">
                                      <p:cBhvr>
                                        <p:cTn id="37" dur="500"/>
                                        <p:tgtEl>
                                          <p:spTgt spid="80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9">
                                            <p:txEl>
                                              <p:pRg st="6" end="6"/>
                                            </p:txEl>
                                          </p:spTgt>
                                        </p:tgtEl>
                                        <p:attrNameLst>
                                          <p:attrName>style.visibility</p:attrName>
                                        </p:attrNameLst>
                                      </p:cBhvr>
                                      <p:to>
                                        <p:strVal val="visible"/>
                                      </p:to>
                                    </p:set>
                                    <p:animEffect transition="in" filter="fade">
                                      <p:cBhvr>
                                        <p:cTn id="42" dur="500"/>
                                        <p:tgtEl>
                                          <p:spTgt spid="80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9">
                                            <p:txEl>
                                              <p:pRg st="7" end="7"/>
                                            </p:txEl>
                                          </p:spTgt>
                                        </p:tgtEl>
                                        <p:attrNameLst>
                                          <p:attrName>style.visibility</p:attrName>
                                        </p:attrNameLst>
                                      </p:cBhvr>
                                      <p:to>
                                        <p:strVal val="visible"/>
                                      </p:to>
                                    </p:set>
                                    <p:animEffect transition="in" filter="fade">
                                      <p:cBhvr>
                                        <p:cTn id="47" dur="500"/>
                                        <p:tgtEl>
                                          <p:spTgt spid="80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9">
                                            <p:txEl>
                                              <p:pRg st="8" end="8"/>
                                            </p:txEl>
                                          </p:spTgt>
                                        </p:tgtEl>
                                        <p:attrNameLst>
                                          <p:attrName>style.visibility</p:attrName>
                                        </p:attrNameLst>
                                      </p:cBhvr>
                                      <p:to>
                                        <p:strVal val="visible"/>
                                      </p:to>
                                    </p:set>
                                    <p:animEffect transition="in" filter="fade">
                                      <p:cBhvr>
                                        <p:cTn id="52" dur="500"/>
                                        <p:tgtEl>
                                          <p:spTgt spid="80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09">
                                            <p:txEl>
                                              <p:pRg st="9" end="9"/>
                                            </p:txEl>
                                          </p:spTgt>
                                        </p:tgtEl>
                                        <p:attrNameLst>
                                          <p:attrName>style.visibility</p:attrName>
                                        </p:attrNameLst>
                                      </p:cBhvr>
                                      <p:to>
                                        <p:strVal val="visible"/>
                                      </p:to>
                                    </p:set>
                                    <p:animEffect transition="in" filter="fade">
                                      <p:cBhvr>
                                        <p:cTn id="57" dur="500"/>
                                        <p:tgtEl>
                                          <p:spTgt spid="80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09">
                                            <p:txEl>
                                              <p:pRg st="10" end="10"/>
                                            </p:txEl>
                                          </p:spTgt>
                                        </p:tgtEl>
                                        <p:attrNameLst>
                                          <p:attrName>style.visibility</p:attrName>
                                        </p:attrNameLst>
                                      </p:cBhvr>
                                      <p:to>
                                        <p:strVal val="visible"/>
                                      </p:to>
                                    </p:set>
                                    <p:animEffect transition="in" filter="fade">
                                      <p:cBhvr>
                                        <p:cTn id="62" dur="500"/>
                                        <p:tgtEl>
                                          <p:spTgt spid="809">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09">
                                            <p:txEl>
                                              <p:pRg st="11" end="11"/>
                                            </p:txEl>
                                          </p:spTgt>
                                        </p:tgtEl>
                                        <p:attrNameLst>
                                          <p:attrName>style.visibility</p:attrName>
                                        </p:attrNameLst>
                                      </p:cBhvr>
                                      <p:to>
                                        <p:strVal val="visible"/>
                                      </p:to>
                                    </p:set>
                                    <p:animEffect transition="in" filter="fade">
                                      <p:cBhvr>
                                        <p:cTn id="67" dur="500"/>
                                        <p:tgtEl>
                                          <p:spTgt spid="809">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10"/>
                                        </p:tgtEl>
                                        <p:attrNameLst>
                                          <p:attrName>style.visibility</p:attrName>
                                        </p:attrNameLst>
                                      </p:cBhvr>
                                      <p:to>
                                        <p:strVal val="visible"/>
                                      </p:to>
                                    </p:set>
                                    <p:animEffect transition="in" filter="fade">
                                      <p:cBhvr>
                                        <p:cTn id="72" dur="500"/>
                                        <p:tgtEl>
                                          <p:spTgt spid="8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11"/>
                                        </p:tgtEl>
                                        <p:attrNameLst>
                                          <p:attrName>style.visibility</p:attrName>
                                        </p:attrNameLst>
                                      </p:cBhvr>
                                      <p:to>
                                        <p:strVal val="visible"/>
                                      </p:to>
                                    </p:set>
                                    <p:animEffect transition="in" filter="fade">
                                      <p:cBhvr>
                                        <p:cTn id="77" dur="1000"/>
                                        <p:tgtEl>
                                          <p:spTgt spid="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815"/>
        <p:cNvGrpSpPr/>
        <p:nvPr/>
      </p:nvGrpSpPr>
      <p:grpSpPr>
        <a:xfrm>
          <a:off x="0" y="0"/>
          <a:ext cx="0" cy="0"/>
          <a:chOff x="0" y="0"/>
          <a:chExt cx="0" cy="0"/>
        </a:xfrm>
      </p:grpSpPr>
      <p:sp>
        <p:nvSpPr>
          <p:cNvPr id="816" name="Google Shape;816;p39"/>
          <p:cNvSpPr txBox="1"/>
          <p:nvPr/>
        </p:nvSpPr>
        <p:spPr>
          <a:xfrm>
            <a:off x="76205" y="1557022"/>
            <a:ext cx="5037455" cy="517064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Xã tắc từ đây vững bền,</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Giang sơn từ đây đổi mới.</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Kiền khôn bĩ rồi lại thái,</a:t>
            </a:r>
            <a:endParaRPr sz="2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Nhật nguyệt hối rồi lại minh.</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Muôn thuở nền thái bình vững chắc,</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Nghìn thu vết nhục nhã sạch làu.</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Âu cũng nhờ trời đất tổ tông khôn thiêng ngầm giúp đỡ mới được như vậy.</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Than ôi!</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Một cỗ nhung y chiến thắng, nên công oanh liệt ngàn năm;</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Bốn phương biển cả thanh bình, ban chiếu duy tân khắp chốn.</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Xa gần bá cáo</a:t>
            </a:r>
            <a:endParaRPr sz="2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Ai nấy đều hay.</a:t>
            </a:r>
            <a:endParaRPr/>
          </a:p>
        </p:txBody>
      </p:sp>
      <p:sp>
        <p:nvSpPr>
          <p:cNvPr id="817" name="Google Shape;817;p39"/>
          <p:cNvSpPr txBox="1"/>
          <p:nvPr/>
        </p:nvSpPr>
        <p:spPr>
          <a:xfrm>
            <a:off x="5113660" y="1642518"/>
            <a:ext cx="5980431" cy="584733"/>
          </a:xfrm>
          <a:prstGeom prst="rect">
            <a:avLst/>
          </a:prstGeom>
          <a:noFill/>
          <a:ln>
            <a:noFill/>
          </a:ln>
        </p:spPr>
        <p:txBody>
          <a:bodyPr spcFirstLastPara="1" wrap="square" lIns="91375" tIns="45675" rIns="91375" bIns="45675" anchor="t" anchorCtr="0">
            <a:spAutoFit/>
          </a:bodyPr>
          <a:lstStyle/>
          <a:p>
            <a:pPr marL="342744" marR="0" lvl="0" indent="-342744" algn="l" rtl="0">
              <a:spcBef>
                <a:spcPts val="0"/>
              </a:spcBef>
              <a:spcAft>
                <a:spcPts val="0"/>
              </a:spcAft>
              <a:buClr>
                <a:srgbClr val="0000CC"/>
              </a:buClr>
              <a:buSzPts val="3200"/>
              <a:buFont typeface="Noto Sans Symbols"/>
              <a:buChar char="✔"/>
            </a:pPr>
            <a:r>
              <a:rPr lang="en-US" sz="3200" b="1">
                <a:solidFill>
                  <a:srgbClr val="0000CC"/>
                </a:solidFill>
                <a:latin typeface="Times New Roman"/>
                <a:ea typeface="Times New Roman"/>
                <a:cs typeface="Times New Roman"/>
                <a:sym typeface="Times New Roman"/>
              </a:rPr>
              <a:t>Bài học lịch sử:</a:t>
            </a:r>
            <a:endParaRPr sz="3200">
              <a:solidFill>
                <a:srgbClr val="0000CC"/>
              </a:solidFill>
              <a:latin typeface="Times New Roman"/>
              <a:ea typeface="Times New Roman"/>
              <a:cs typeface="Times New Roman"/>
              <a:sym typeface="Times New Roman"/>
            </a:endParaRPr>
          </a:p>
        </p:txBody>
      </p:sp>
      <p:sp>
        <p:nvSpPr>
          <p:cNvPr id="818" name="Google Shape;818;p39"/>
          <p:cNvSpPr txBox="1"/>
          <p:nvPr/>
        </p:nvSpPr>
        <p:spPr>
          <a:xfrm>
            <a:off x="5113658" y="2296069"/>
            <a:ext cx="5980431" cy="4524273"/>
          </a:xfrm>
          <a:prstGeom prst="rect">
            <a:avLst/>
          </a:prstGeom>
          <a:noFill/>
          <a:ln>
            <a:noFill/>
          </a:ln>
        </p:spPr>
        <p:txBody>
          <a:bodyPr spcFirstLastPara="1" wrap="square" lIns="91375" tIns="45675" rIns="91375" bIns="45675" anchor="t" anchorCtr="0">
            <a:spAutoFit/>
          </a:bodyPr>
          <a:lstStyle/>
          <a:p>
            <a:pPr marL="799740" marR="0" lvl="1" indent="-342744" algn="just" rtl="0">
              <a:spcBef>
                <a:spcPts val="0"/>
              </a:spcBef>
              <a:spcAft>
                <a:spcPts val="0"/>
              </a:spcAft>
              <a:buClr>
                <a:srgbClr val="000000"/>
              </a:buClr>
              <a:buSzPts val="3600"/>
              <a:buFont typeface="Noto Sans Symbols"/>
              <a:buChar char="▪"/>
            </a:pPr>
            <a:r>
              <a:rPr lang="en-US" sz="3600" b="0" i="0" u="none" strike="noStrike" cap="none">
                <a:solidFill>
                  <a:srgbClr val="000000"/>
                </a:solidFill>
                <a:latin typeface="Times New Roman"/>
                <a:ea typeface="Times New Roman"/>
                <a:cs typeface="Times New Roman"/>
                <a:sym typeface="Times New Roman"/>
              </a:rPr>
              <a:t>Sự thay đổi thực chất là sự phục hưng dân tộc, là nguyên nhân, điều kiện để thiết lập sự vững bền.</a:t>
            </a:r>
            <a:endParaRPr/>
          </a:p>
          <a:p>
            <a:pPr marL="799740" marR="0" lvl="1" indent="-342744" algn="just" rtl="0">
              <a:spcBef>
                <a:spcPts val="0"/>
              </a:spcBef>
              <a:spcAft>
                <a:spcPts val="0"/>
              </a:spcAft>
              <a:buClr>
                <a:srgbClr val="000000"/>
              </a:buClr>
              <a:buSzPts val="3600"/>
              <a:buFont typeface="Noto Sans Symbols"/>
              <a:buChar char="▪"/>
            </a:pPr>
            <a:r>
              <a:rPr lang="en-US" sz="3600" b="0" i="0" u="none" strike="noStrike" cap="none">
                <a:solidFill>
                  <a:srgbClr val="000000"/>
                </a:solidFill>
                <a:latin typeface="Times New Roman"/>
                <a:ea typeface="Times New Roman"/>
                <a:cs typeface="Times New Roman"/>
                <a:sym typeface="Times New Roman"/>
              </a:rPr>
              <a:t>Sự kết hợp giữa sức mạnh truyền thống và sức mạnh thời đại làm nên chiến thắng.</a:t>
            </a:r>
            <a:endParaRPr sz="3600" b="0" i="0" u="none" strike="noStrike" cap="none">
              <a:solidFill>
                <a:srgbClr val="FF0000"/>
              </a:solidFill>
              <a:latin typeface="Times New Roman"/>
              <a:ea typeface="Times New Roman"/>
              <a:cs typeface="Times New Roman"/>
              <a:sym typeface="Times New Roman"/>
            </a:endParaRPr>
          </a:p>
        </p:txBody>
      </p:sp>
      <p:sp>
        <p:nvSpPr>
          <p:cNvPr id="819" name="Google Shape;819;p39"/>
          <p:cNvSpPr txBox="1"/>
          <p:nvPr/>
        </p:nvSpPr>
        <p:spPr>
          <a:xfrm>
            <a:off x="364417" y="156582"/>
            <a:ext cx="11380893" cy="1077176"/>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3200" b="1" i="1">
                <a:solidFill>
                  <a:srgbClr val="002060"/>
                </a:solidFill>
                <a:latin typeface="Times New Roman"/>
                <a:ea typeface="Times New Roman"/>
                <a:cs typeface="Times New Roman"/>
                <a:sym typeface="Times New Roman"/>
              </a:rPr>
              <a:t>4. Tuyên bố thắng trận, khẳng định sự nghiệp chính nghĩa và nêu lên bài học lịch sử </a:t>
            </a:r>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
                                            <p:txEl>
                                              <p:pRg st="0" end="0"/>
                                            </p:txEl>
                                          </p:spTgt>
                                        </p:tgtEl>
                                        <p:attrNameLst>
                                          <p:attrName>style.visibility</p:attrName>
                                        </p:attrNameLst>
                                      </p:cBhvr>
                                      <p:to>
                                        <p:strVal val="visible"/>
                                      </p:to>
                                    </p:set>
                                    <p:animEffect transition="in" filter="fade">
                                      <p:cBhvr>
                                        <p:cTn id="7" dur="500"/>
                                        <p:tgtEl>
                                          <p:spTgt spid="8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6">
                                            <p:txEl>
                                              <p:pRg st="1" end="1"/>
                                            </p:txEl>
                                          </p:spTgt>
                                        </p:tgtEl>
                                        <p:attrNameLst>
                                          <p:attrName>style.visibility</p:attrName>
                                        </p:attrNameLst>
                                      </p:cBhvr>
                                      <p:to>
                                        <p:strVal val="visible"/>
                                      </p:to>
                                    </p:set>
                                    <p:animEffect transition="in" filter="fade">
                                      <p:cBhvr>
                                        <p:cTn id="12" dur="500"/>
                                        <p:tgtEl>
                                          <p:spTgt spid="8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6">
                                            <p:txEl>
                                              <p:pRg st="2" end="2"/>
                                            </p:txEl>
                                          </p:spTgt>
                                        </p:tgtEl>
                                        <p:attrNameLst>
                                          <p:attrName>style.visibility</p:attrName>
                                        </p:attrNameLst>
                                      </p:cBhvr>
                                      <p:to>
                                        <p:strVal val="visible"/>
                                      </p:to>
                                    </p:set>
                                    <p:animEffect transition="in" filter="fade">
                                      <p:cBhvr>
                                        <p:cTn id="17" dur="500"/>
                                        <p:tgtEl>
                                          <p:spTgt spid="8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6">
                                            <p:txEl>
                                              <p:pRg st="3" end="3"/>
                                            </p:txEl>
                                          </p:spTgt>
                                        </p:tgtEl>
                                        <p:attrNameLst>
                                          <p:attrName>style.visibility</p:attrName>
                                        </p:attrNameLst>
                                      </p:cBhvr>
                                      <p:to>
                                        <p:strVal val="visible"/>
                                      </p:to>
                                    </p:set>
                                    <p:animEffect transition="in" filter="fade">
                                      <p:cBhvr>
                                        <p:cTn id="22" dur="500"/>
                                        <p:tgtEl>
                                          <p:spTgt spid="8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6">
                                            <p:txEl>
                                              <p:pRg st="4" end="4"/>
                                            </p:txEl>
                                          </p:spTgt>
                                        </p:tgtEl>
                                        <p:attrNameLst>
                                          <p:attrName>style.visibility</p:attrName>
                                        </p:attrNameLst>
                                      </p:cBhvr>
                                      <p:to>
                                        <p:strVal val="visible"/>
                                      </p:to>
                                    </p:set>
                                    <p:animEffect transition="in" filter="fade">
                                      <p:cBhvr>
                                        <p:cTn id="27" dur="500"/>
                                        <p:tgtEl>
                                          <p:spTgt spid="8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6">
                                            <p:txEl>
                                              <p:pRg st="5" end="5"/>
                                            </p:txEl>
                                          </p:spTgt>
                                        </p:tgtEl>
                                        <p:attrNameLst>
                                          <p:attrName>style.visibility</p:attrName>
                                        </p:attrNameLst>
                                      </p:cBhvr>
                                      <p:to>
                                        <p:strVal val="visible"/>
                                      </p:to>
                                    </p:set>
                                    <p:animEffect transition="in" filter="fade">
                                      <p:cBhvr>
                                        <p:cTn id="32" dur="500"/>
                                        <p:tgtEl>
                                          <p:spTgt spid="8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6">
                                            <p:txEl>
                                              <p:pRg st="6" end="6"/>
                                            </p:txEl>
                                          </p:spTgt>
                                        </p:tgtEl>
                                        <p:attrNameLst>
                                          <p:attrName>style.visibility</p:attrName>
                                        </p:attrNameLst>
                                      </p:cBhvr>
                                      <p:to>
                                        <p:strVal val="visible"/>
                                      </p:to>
                                    </p:set>
                                    <p:animEffect transition="in" filter="fade">
                                      <p:cBhvr>
                                        <p:cTn id="37" dur="500"/>
                                        <p:tgtEl>
                                          <p:spTgt spid="8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6">
                                            <p:txEl>
                                              <p:pRg st="7" end="7"/>
                                            </p:txEl>
                                          </p:spTgt>
                                        </p:tgtEl>
                                        <p:attrNameLst>
                                          <p:attrName>style.visibility</p:attrName>
                                        </p:attrNameLst>
                                      </p:cBhvr>
                                      <p:to>
                                        <p:strVal val="visible"/>
                                      </p:to>
                                    </p:set>
                                    <p:animEffect transition="in" filter="fade">
                                      <p:cBhvr>
                                        <p:cTn id="42" dur="500"/>
                                        <p:tgtEl>
                                          <p:spTgt spid="8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6">
                                            <p:txEl>
                                              <p:pRg st="8" end="8"/>
                                            </p:txEl>
                                          </p:spTgt>
                                        </p:tgtEl>
                                        <p:attrNameLst>
                                          <p:attrName>style.visibility</p:attrName>
                                        </p:attrNameLst>
                                      </p:cBhvr>
                                      <p:to>
                                        <p:strVal val="visible"/>
                                      </p:to>
                                    </p:set>
                                    <p:animEffect transition="in" filter="fade">
                                      <p:cBhvr>
                                        <p:cTn id="47" dur="500"/>
                                        <p:tgtEl>
                                          <p:spTgt spid="8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6">
                                            <p:txEl>
                                              <p:pRg st="9" end="9"/>
                                            </p:txEl>
                                          </p:spTgt>
                                        </p:tgtEl>
                                        <p:attrNameLst>
                                          <p:attrName>style.visibility</p:attrName>
                                        </p:attrNameLst>
                                      </p:cBhvr>
                                      <p:to>
                                        <p:strVal val="visible"/>
                                      </p:to>
                                    </p:set>
                                    <p:animEffect transition="in" filter="fade">
                                      <p:cBhvr>
                                        <p:cTn id="52" dur="500"/>
                                        <p:tgtEl>
                                          <p:spTgt spid="8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16">
                                            <p:txEl>
                                              <p:pRg st="10" end="10"/>
                                            </p:txEl>
                                          </p:spTgt>
                                        </p:tgtEl>
                                        <p:attrNameLst>
                                          <p:attrName>style.visibility</p:attrName>
                                        </p:attrNameLst>
                                      </p:cBhvr>
                                      <p:to>
                                        <p:strVal val="visible"/>
                                      </p:to>
                                    </p:set>
                                    <p:animEffect transition="in" filter="fade">
                                      <p:cBhvr>
                                        <p:cTn id="57" dur="500"/>
                                        <p:tgtEl>
                                          <p:spTgt spid="8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16">
                                            <p:txEl>
                                              <p:pRg st="11" end="11"/>
                                            </p:txEl>
                                          </p:spTgt>
                                        </p:tgtEl>
                                        <p:attrNameLst>
                                          <p:attrName>style.visibility</p:attrName>
                                        </p:attrNameLst>
                                      </p:cBhvr>
                                      <p:to>
                                        <p:strVal val="visible"/>
                                      </p:to>
                                    </p:set>
                                    <p:animEffect transition="in" filter="fade">
                                      <p:cBhvr>
                                        <p:cTn id="62" dur="500"/>
                                        <p:tgtEl>
                                          <p:spTgt spid="81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17"/>
                                        </p:tgtEl>
                                        <p:attrNameLst>
                                          <p:attrName>style.visibility</p:attrName>
                                        </p:attrNameLst>
                                      </p:cBhvr>
                                      <p:to>
                                        <p:strVal val="visible"/>
                                      </p:to>
                                    </p:set>
                                    <p:animEffect transition="in" filter="fade">
                                      <p:cBhvr>
                                        <p:cTn id="67" dur="500"/>
                                        <p:tgtEl>
                                          <p:spTgt spid="8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18">
                                            <p:txEl>
                                              <p:pRg st="0" end="0"/>
                                            </p:txEl>
                                          </p:spTgt>
                                        </p:tgtEl>
                                        <p:attrNameLst>
                                          <p:attrName>style.visibility</p:attrName>
                                        </p:attrNameLst>
                                      </p:cBhvr>
                                      <p:to>
                                        <p:strVal val="visible"/>
                                      </p:to>
                                    </p:set>
                                    <p:animEffect transition="in" filter="fade">
                                      <p:cBhvr>
                                        <p:cTn id="72" dur="80"/>
                                        <p:tgtEl>
                                          <p:spTgt spid="81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18">
                                            <p:txEl>
                                              <p:pRg st="1" end="1"/>
                                            </p:txEl>
                                          </p:spTgt>
                                        </p:tgtEl>
                                        <p:attrNameLst>
                                          <p:attrName>style.visibility</p:attrName>
                                        </p:attrNameLst>
                                      </p:cBhvr>
                                      <p:to>
                                        <p:strVal val="visible"/>
                                      </p:to>
                                    </p:set>
                                    <p:animEffect transition="in" filter="fade">
                                      <p:cBhvr>
                                        <p:cTn id="77" dur="80"/>
                                        <p:tgtEl>
                                          <p:spTgt spid="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823"/>
        <p:cNvGrpSpPr/>
        <p:nvPr/>
      </p:nvGrpSpPr>
      <p:grpSpPr>
        <a:xfrm>
          <a:off x="0" y="0"/>
          <a:ext cx="0" cy="0"/>
          <a:chOff x="0" y="0"/>
          <a:chExt cx="0" cy="0"/>
        </a:xfrm>
      </p:grpSpPr>
      <p:sp>
        <p:nvSpPr>
          <p:cNvPr id="824" name="Google Shape;824;p40"/>
          <p:cNvSpPr txBox="1"/>
          <p:nvPr/>
        </p:nvSpPr>
        <p:spPr>
          <a:xfrm>
            <a:off x="76205" y="1557022"/>
            <a:ext cx="5037455" cy="517064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Xã tắc từ đây vững bền,</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Giang sơn từ đây đổi mới.</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Kiền khôn bĩ rồi lại thái,</a:t>
            </a:r>
            <a:endParaRPr sz="2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Nhật nguyệt hối rồi lại minh.</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Muôn thuở nền thái bình vững chắc,</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Nghìn thu vết nhục nhã sạch làu.</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Âu cũng nhờ trời đất tổ tông khôn thiêng ngầm giúp đỡ mới được như vậy.</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Than ôi!</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Một cỗ nhung y chiến thắng, nên công oanh liệt ngàn năm;</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Bốn phương biển cả thanh bình, ban chiếu duy tân khắp chốn.</a:t>
            </a:r>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Xa gần bá cáo</a:t>
            </a:r>
            <a:endParaRPr sz="2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Ai nấy đều hay.</a:t>
            </a:r>
            <a:endParaRPr/>
          </a:p>
        </p:txBody>
      </p:sp>
      <p:sp>
        <p:nvSpPr>
          <p:cNvPr id="825" name="Google Shape;825;p40"/>
          <p:cNvSpPr txBox="1"/>
          <p:nvPr/>
        </p:nvSpPr>
        <p:spPr>
          <a:xfrm>
            <a:off x="5113660" y="1819550"/>
            <a:ext cx="6773540" cy="4093386"/>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3200" b="1">
                <a:solidFill>
                  <a:srgbClr val="FF0000"/>
                </a:solidFill>
                <a:latin typeface="Times New Roman"/>
                <a:ea typeface="Times New Roman"/>
                <a:cs typeface="Times New Roman"/>
                <a:sym typeface="Times New Roman"/>
              </a:rPr>
              <a:t>⇒ </a:t>
            </a:r>
            <a:r>
              <a:rPr lang="en-US" sz="3200">
                <a:solidFill>
                  <a:srgbClr val="FF0000"/>
                </a:solidFill>
                <a:latin typeface="Times New Roman"/>
                <a:ea typeface="Times New Roman"/>
                <a:cs typeface="Times New Roman"/>
                <a:sym typeface="Times New Roman"/>
              </a:rPr>
              <a:t>Gợi khung cảnh </a:t>
            </a:r>
            <a:r>
              <a:rPr lang="en-US" sz="3200" b="1">
                <a:solidFill>
                  <a:srgbClr val="FF0000"/>
                </a:solidFill>
                <a:latin typeface="Times New Roman"/>
                <a:ea typeface="Times New Roman"/>
                <a:cs typeface="Times New Roman"/>
                <a:sym typeface="Times New Roman"/>
              </a:rPr>
              <a:t>tuyên bố chiến thắng</a:t>
            </a:r>
            <a:r>
              <a:rPr lang="en-US" sz="3200">
                <a:solidFill>
                  <a:srgbClr val="FF0000"/>
                </a:solidFill>
                <a:latin typeface="Times New Roman"/>
                <a:ea typeface="Times New Roman"/>
                <a:cs typeface="Times New Roman"/>
                <a:sym typeface="Times New Roman"/>
              </a:rPr>
              <a:t>,</a:t>
            </a:r>
            <a:r>
              <a:rPr lang="en-US" sz="3200" b="1">
                <a:solidFill>
                  <a:srgbClr val="FF0000"/>
                </a:solidFill>
                <a:latin typeface="Times New Roman"/>
                <a:ea typeface="Times New Roman"/>
                <a:cs typeface="Times New Roman"/>
                <a:sym typeface="Times New Roman"/>
              </a:rPr>
              <a:t> </a:t>
            </a:r>
            <a:r>
              <a:rPr lang="en-US" sz="3200">
                <a:solidFill>
                  <a:srgbClr val="FF0000"/>
                </a:solidFill>
                <a:latin typeface="Times New Roman"/>
                <a:ea typeface="Times New Roman"/>
                <a:cs typeface="Times New Roman"/>
                <a:sym typeface="Times New Roman"/>
              </a:rPr>
              <a:t>đất nước được</a:t>
            </a:r>
            <a:r>
              <a:rPr lang="en-US" sz="3200" b="1">
                <a:solidFill>
                  <a:srgbClr val="FF0000"/>
                </a:solidFill>
                <a:latin typeface="Times New Roman"/>
                <a:ea typeface="Times New Roman"/>
                <a:cs typeface="Times New Roman"/>
                <a:sym typeface="Times New Roman"/>
              </a:rPr>
              <a:t> độc lập, thanh bình</a:t>
            </a:r>
            <a:r>
              <a:rPr lang="en-US" sz="3200">
                <a:solidFill>
                  <a:srgbClr val="FF0000"/>
                </a:solidFill>
                <a:latin typeface="Times New Roman"/>
                <a:ea typeface="Times New Roman"/>
                <a:cs typeface="Times New Roman"/>
                <a:sym typeface="Times New Roman"/>
              </a:rPr>
              <a:t>. Khép lại một giai đoạn lịch sử </a:t>
            </a:r>
            <a:r>
              <a:rPr lang="en-US" sz="3200" b="1">
                <a:solidFill>
                  <a:srgbClr val="FF0000"/>
                </a:solidFill>
                <a:latin typeface="Times New Roman"/>
                <a:ea typeface="Times New Roman"/>
                <a:cs typeface="Times New Roman"/>
                <a:sym typeface="Times New Roman"/>
              </a:rPr>
              <a:t>hào hùng </a:t>
            </a:r>
            <a:r>
              <a:rPr lang="en-US" sz="3200">
                <a:solidFill>
                  <a:srgbClr val="FF0000"/>
                </a:solidFill>
                <a:latin typeface="Times New Roman"/>
                <a:ea typeface="Times New Roman"/>
                <a:cs typeface="Times New Roman"/>
                <a:sym typeface="Times New Roman"/>
              </a:rPr>
              <a:t>đã qua và mở ra một kỉ nguyên mới với</a:t>
            </a:r>
            <a:r>
              <a:rPr lang="en-US" sz="3200" b="1">
                <a:solidFill>
                  <a:srgbClr val="FF0000"/>
                </a:solidFill>
                <a:latin typeface="Times New Roman"/>
                <a:ea typeface="Times New Roman"/>
                <a:cs typeface="Times New Roman"/>
                <a:sym typeface="Times New Roman"/>
              </a:rPr>
              <a:t> tương lai tươi sáng </a:t>
            </a:r>
            <a:r>
              <a:rPr lang="en-US" sz="3200">
                <a:solidFill>
                  <a:srgbClr val="FF0000"/>
                </a:solidFill>
                <a:latin typeface="Times New Roman"/>
                <a:ea typeface="Times New Roman"/>
                <a:cs typeface="Times New Roman"/>
                <a:sym typeface="Times New Roman"/>
              </a:rPr>
              <a:t>phía trước </a:t>
            </a:r>
            <a:r>
              <a:rPr lang="en-US" sz="3600">
                <a:solidFill>
                  <a:srgbClr val="FF0000"/>
                </a:solidFill>
                <a:latin typeface="Times New Roman"/>
                <a:ea typeface="Times New Roman"/>
                <a:cs typeface="Times New Roman"/>
                <a:sym typeface="Times New Roman"/>
              </a:rPr>
              <a:t>☞</a:t>
            </a:r>
            <a:r>
              <a:rPr lang="en-US" sz="3200">
                <a:solidFill>
                  <a:srgbClr val="FF0000"/>
                </a:solidFill>
                <a:latin typeface="Times New Roman"/>
                <a:ea typeface="Times New Roman"/>
                <a:cs typeface="Times New Roman"/>
                <a:sym typeface="Times New Roman"/>
              </a:rPr>
              <a:t> Nêu cao lòng</a:t>
            </a:r>
            <a:r>
              <a:rPr lang="en-US" sz="3200" b="1">
                <a:solidFill>
                  <a:srgbClr val="FF0000"/>
                </a:solidFill>
                <a:latin typeface="Times New Roman"/>
                <a:ea typeface="Times New Roman"/>
                <a:cs typeface="Times New Roman"/>
                <a:sym typeface="Times New Roman"/>
              </a:rPr>
              <a:t> quyết tâm</a:t>
            </a:r>
            <a:r>
              <a:rPr lang="en-US" sz="3200">
                <a:solidFill>
                  <a:srgbClr val="FF0000"/>
                </a:solidFill>
                <a:latin typeface="Times New Roman"/>
                <a:ea typeface="Times New Roman"/>
                <a:cs typeface="Times New Roman"/>
                <a:sym typeface="Times New Roman"/>
              </a:rPr>
              <a:t>,</a:t>
            </a:r>
            <a:r>
              <a:rPr lang="en-US" sz="3200" b="1">
                <a:solidFill>
                  <a:srgbClr val="FF0000"/>
                </a:solidFill>
                <a:latin typeface="Times New Roman"/>
                <a:ea typeface="Times New Roman"/>
                <a:cs typeface="Times New Roman"/>
                <a:sym typeface="Times New Roman"/>
              </a:rPr>
              <a:t> </a:t>
            </a:r>
            <a:r>
              <a:rPr lang="en-US" sz="3200">
                <a:solidFill>
                  <a:srgbClr val="FF0000"/>
                </a:solidFill>
                <a:latin typeface="Times New Roman"/>
                <a:ea typeface="Times New Roman"/>
                <a:cs typeface="Times New Roman"/>
                <a:sym typeface="Times New Roman"/>
              </a:rPr>
              <a:t>ý nghĩa</a:t>
            </a:r>
            <a:r>
              <a:rPr lang="en-US" sz="3200" b="1">
                <a:solidFill>
                  <a:srgbClr val="FF0000"/>
                </a:solidFill>
                <a:latin typeface="Times New Roman"/>
                <a:ea typeface="Times New Roman"/>
                <a:cs typeface="Times New Roman"/>
                <a:sym typeface="Times New Roman"/>
              </a:rPr>
              <a:t> lâu dài </a:t>
            </a:r>
            <a:r>
              <a:rPr lang="en-US" sz="3200">
                <a:solidFill>
                  <a:srgbClr val="FF0000"/>
                </a:solidFill>
                <a:latin typeface="Times New Roman"/>
                <a:ea typeface="Times New Roman"/>
                <a:cs typeface="Times New Roman"/>
                <a:sym typeface="Times New Roman"/>
              </a:rPr>
              <a:t>với</a:t>
            </a:r>
            <a:r>
              <a:rPr lang="en-US" sz="3200" b="1">
                <a:solidFill>
                  <a:srgbClr val="FF0000"/>
                </a:solidFill>
                <a:latin typeface="Times New Roman"/>
                <a:ea typeface="Times New Roman"/>
                <a:cs typeface="Times New Roman"/>
                <a:sym typeface="Times New Roman"/>
              </a:rPr>
              <a:t> công cuộc dựng nước </a:t>
            </a:r>
            <a:r>
              <a:rPr lang="en-US" sz="3200">
                <a:solidFill>
                  <a:srgbClr val="FF0000"/>
                </a:solidFill>
                <a:latin typeface="Times New Roman"/>
                <a:ea typeface="Times New Roman"/>
                <a:cs typeface="Times New Roman"/>
                <a:sym typeface="Times New Roman"/>
              </a:rPr>
              <a:t>và</a:t>
            </a:r>
            <a:r>
              <a:rPr lang="en-US" sz="3200" b="1">
                <a:solidFill>
                  <a:srgbClr val="FF0000"/>
                </a:solidFill>
                <a:latin typeface="Times New Roman"/>
                <a:ea typeface="Times New Roman"/>
                <a:cs typeface="Times New Roman"/>
                <a:sym typeface="Times New Roman"/>
              </a:rPr>
              <a:t> giữ nước </a:t>
            </a:r>
            <a:r>
              <a:rPr lang="en-US" sz="3200">
                <a:solidFill>
                  <a:srgbClr val="FF0000"/>
                </a:solidFill>
                <a:latin typeface="Times New Roman"/>
                <a:ea typeface="Times New Roman"/>
                <a:cs typeface="Times New Roman"/>
                <a:sym typeface="Times New Roman"/>
              </a:rPr>
              <a:t>của dân tộc ta.</a:t>
            </a:r>
            <a:endParaRPr/>
          </a:p>
        </p:txBody>
      </p:sp>
      <p:sp>
        <p:nvSpPr>
          <p:cNvPr id="826" name="Google Shape;826;p40"/>
          <p:cNvSpPr txBox="1"/>
          <p:nvPr/>
        </p:nvSpPr>
        <p:spPr>
          <a:xfrm>
            <a:off x="364417" y="156582"/>
            <a:ext cx="11380893" cy="1077176"/>
          </a:xfrm>
          <a:prstGeom prst="rect">
            <a:avLst/>
          </a:prstGeom>
          <a:noFill/>
          <a:ln>
            <a:noFill/>
          </a:ln>
        </p:spPr>
        <p:txBody>
          <a:bodyPr spcFirstLastPara="1" wrap="square" lIns="91375" tIns="45675" rIns="91375" bIns="45675" anchor="t" anchorCtr="0">
            <a:spAutoFit/>
          </a:bodyPr>
          <a:lstStyle/>
          <a:p>
            <a:pPr marL="0" marR="0" lvl="0" indent="0" algn="just" rtl="0">
              <a:spcBef>
                <a:spcPts val="0"/>
              </a:spcBef>
              <a:spcAft>
                <a:spcPts val="0"/>
              </a:spcAft>
              <a:buNone/>
            </a:pPr>
            <a:r>
              <a:rPr lang="en-US" sz="3200" b="1" i="1">
                <a:solidFill>
                  <a:srgbClr val="002060"/>
                </a:solidFill>
                <a:latin typeface="Times New Roman"/>
                <a:ea typeface="Times New Roman"/>
                <a:cs typeface="Times New Roman"/>
                <a:sym typeface="Times New Roman"/>
              </a:rPr>
              <a:t>4. Tuyên bố thắng trận, khẳng định sự nghiệp chính nghĩa và nêu lên bài học lịch sử </a:t>
            </a:r>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fade">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4">
                                            <p:txEl>
                                              <p:pRg st="1" end="1"/>
                                            </p:txEl>
                                          </p:spTgt>
                                        </p:tgtEl>
                                        <p:attrNameLst>
                                          <p:attrName>style.visibility</p:attrName>
                                        </p:attrNameLst>
                                      </p:cBhvr>
                                      <p:to>
                                        <p:strVal val="visible"/>
                                      </p:to>
                                    </p:set>
                                    <p:animEffect transition="in" filter="fade">
                                      <p:cBhvr>
                                        <p:cTn id="12" dur="500"/>
                                        <p:tgtEl>
                                          <p:spTgt spid="8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4">
                                            <p:txEl>
                                              <p:pRg st="2" end="2"/>
                                            </p:txEl>
                                          </p:spTgt>
                                        </p:tgtEl>
                                        <p:attrNameLst>
                                          <p:attrName>style.visibility</p:attrName>
                                        </p:attrNameLst>
                                      </p:cBhvr>
                                      <p:to>
                                        <p:strVal val="visible"/>
                                      </p:to>
                                    </p:set>
                                    <p:animEffect transition="in" filter="fade">
                                      <p:cBhvr>
                                        <p:cTn id="17" dur="500"/>
                                        <p:tgtEl>
                                          <p:spTgt spid="8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4">
                                            <p:txEl>
                                              <p:pRg st="3" end="3"/>
                                            </p:txEl>
                                          </p:spTgt>
                                        </p:tgtEl>
                                        <p:attrNameLst>
                                          <p:attrName>style.visibility</p:attrName>
                                        </p:attrNameLst>
                                      </p:cBhvr>
                                      <p:to>
                                        <p:strVal val="visible"/>
                                      </p:to>
                                    </p:set>
                                    <p:animEffect transition="in" filter="fade">
                                      <p:cBhvr>
                                        <p:cTn id="22" dur="500"/>
                                        <p:tgtEl>
                                          <p:spTgt spid="8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4">
                                            <p:txEl>
                                              <p:pRg st="4" end="4"/>
                                            </p:txEl>
                                          </p:spTgt>
                                        </p:tgtEl>
                                        <p:attrNameLst>
                                          <p:attrName>style.visibility</p:attrName>
                                        </p:attrNameLst>
                                      </p:cBhvr>
                                      <p:to>
                                        <p:strVal val="visible"/>
                                      </p:to>
                                    </p:set>
                                    <p:animEffect transition="in" filter="fade">
                                      <p:cBhvr>
                                        <p:cTn id="27" dur="500"/>
                                        <p:tgtEl>
                                          <p:spTgt spid="8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4">
                                            <p:txEl>
                                              <p:pRg st="5" end="5"/>
                                            </p:txEl>
                                          </p:spTgt>
                                        </p:tgtEl>
                                        <p:attrNameLst>
                                          <p:attrName>style.visibility</p:attrName>
                                        </p:attrNameLst>
                                      </p:cBhvr>
                                      <p:to>
                                        <p:strVal val="visible"/>
                                      </p:to>
                                    </p:set>
                                    <p:animEffect transition="in" filter="fade">
                                      <p:cBhvr>
                                        <p:cTn id="32" dur="500"/>
                                        <p:tgtEl>
                                          <p:spTgt spid="8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4">
                                            <p:txEl>
                                              <p:pRg st="6" end="6"/>
                                            </p:txEl>
                                          </p:spTgt>
                                        </p:tgtEl>
                                        <p:attrNameLst>
                                          <p:attrName>style.visibility</p:attrName>
                                        </p:attrNameLst>
                                      </p:cBhvr>
                                      <p:to>
                                        <p:strVal val="visible"/>
                                      </p:to>
                                    </p:set>
                                    <p:animEffect transition="in" filter="fade">
                                      <p:cBhvr>
                                        <p:cTn id="37" dur="500"/>
                                        <p:tgtEl>
                                          <p:spTgt spid="8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4">
                                            <p:txEl>
                                              <p:pRg st="7" end="7"/>
                                            </p:txEl>
                                          </p:spTgt>
                                        </p:tgtEl>
                                        <p:attrNameLst>
                                          <p:attrName>style.visibility</p:attrName>
                                        </p:attrNameLst>
                                      </p:cBhvr>
                                      <p:to>
                                        <p:strVal val="visible"/>
                                      </p:to>
                                    </p:set>
                                    <p:animEffect transition="in" filter="fade">
                                      <p:cBhvr>
                                        <p:cTn id="42" dur="500"/>
                                        <p:tgtEl>
                                          <p:spTgt spid="8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4">
                                            <p:txEl>
                                              <p:pRg st="8" end="8"/>
                                            </p:txEl>
                                          </p:spTgt>
                                        </p:tgtEl>
                                        <p:attrNameLst>
                                          <p:attrName>style.visibility</p:attrName>
                                        </p:attrNameLst>
                                      </p:cBhvr>
                                      <p:to>
                                        <p:strVal val="visible"/>
                                      </p:to>
                                    </p:set>
                                    <p:animEffect transition="in" filter="fade">
                                      <p:cBhvr>
                                        <p:cTn id="47" dur="500"/>
                                        <p:tgtEl>
                                          <p:spTgt spid="82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24">
                                            <p:txEl>
                                              <p:pRg st="9" end="9"/>
                                            </p:txEl>
                                          </p:spTgt>
                                        </p:tgtEl>
                                        <p:attrNameLst>
                                          <p:attrName>style.visibility</p:attrName>
                                        </p:attrNameLst>
                                      </p:cBhvr>
                                      <p:to>
                                        <p:strVal val="visible"/>
                                      </p:to>
                                    </p:set>
                                    <p:animEffect transition="in" filter="fade">
                                      <p:cBhvr>
                                        <p:cTn id="52" dur="500"/>
                                        <p:tgtEl>
                                          <p:spTgt spid="82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4">
                                            <p:txEl>
                                              <p:pRg st="10" end="10"/>
                                            </p:txEl>
                                          </p:spTgt>
                                        </p:tgtEl>
                                        <p:attrNameLst>
                                          <p:attrName>style.visibility</p:attrName>
                                        </p:attrNameLst>
                                      </p:cBhvr>
                                      <p:to>
                                        <p:strVal val="visible"/>
                                      </p:to>
                                    </p:set>
                                    <p:animEffect transition="in" filter="fade">
                                      <p:cBhvr>
                                        <p:cTn id="57" dur="500"/>
                                        <p:tgtEl>
                                          <p:spTgt spid="82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24">
                                            <p:txEl>
                                              <p:pRg st="11" end="11"/>
                                            </p:txEl>
                                          </p:spTgt>
                                        </p:tgtEl>
                                        <p:attrNameLst>
                                          <p:attrName>style.visibility</p:attrName>
                                        </p:attrNameLst>
                                      </p:cBhvr>
                                      <p:to>
                                        <p:strVal val="visible"/>
                                      </p:to>
                                    </p:set>
                                    <p:animEffect transition="in" filter="fade">
                                      <p:cBhvr>
                                        <p:cTn id="62" dur="500"/>
                                        <p:tgtEl>
                                          <p:spTgt spid="82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25"/>
                                        </p:tgtEl>
                                        <p:attrNameLst>
                                          <p:attrName>style.visibility</p:attrName>
                                        </p:attrNameLst>
                                      </p:cBhvr>
                                      <p:to>
                                        <p:strVal val="visible"/>
                                      </p:to>
                                    </p:set>
                                    <p:animEffect transition="in" filter="fade">
                                      <p:cBhvr>
                                        <p:cTn id="67" dur="1000"/>
                                        <p:tgtEl>
                                          <p:spTgt spid="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830"/>
        <p:cNvGrpSpPr/>
        <p:nvPr/>
      </p:nvGrpSpPr>
      <p:grpSpPr>
        <a:xfrm>
          <a:off x="0" y="0"/>
          <a:ext cx="0" cy="0"/>
          <a:chOff x="0" y="0"/>
          <a:chExt cx="0" cy="0"/>
        </a:xfrm>
      </p:grpSpPr>
      <p:sp>
        <p:nvSpPr>
          <p:cNvPr id="831" name="Google Shape;831;p41"/>
          <p:cNvSpPr txBox="1"/>
          <p:nvPr/>
        </p:nvSpPr>
        <p:spPr>
          <a:xfrm>
            <a:off x="327233" y="-25078"/>
            <a:ext cx="11624311" cy="113728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600" b="1">
                <a:solidFill>
                  <a:srgbClr val="002060"/>
                </a:solidFill>
                <a:latin typeface="Times New Roman"/>
                <a:ea typeface="Times New Roman"/>
                <a:cs typeface="Times New Roman"/>
                <a:sym typeface="Times New Roman"/>
              </a:rPr>
              <a:t>III. TỔNG KẾT</a:t>
            </a:r>
            <a:endParaRPr sz="3600" b="1">
              <a:solidFill>
                <a:srgbClr val="002060"/>
              </a:solidFill>
              <a:latin typeface="Times New Roman"/>
              <a:ea typeface="Times New Roman"/>
              <a:cs typeface="Times New Roman"/>
              <a:sym typeface="Times New Roman"/>
            </a:endParaRPr>
          </a:p>
          <a:p>
            <a:pPr marL="1199610" marR="0" lvl="1" indent="-742614" algn="l" rtl="0">
              <a:spcBef>
                <a:spcPts val="0"/>
              </a:spcBef>
              <a:spcAft>
                <a:spcPts val="0"/>
              </a:spcAft>
              <a:buClr>
                <a:srgbClr val="002060"/>
              </a:buClr>
              <a:buSzPts val="3200"/>
              <a:buFont typeface="Calibri"/>
              <a:buAutoNum type="arabicPeriod"/>
            </a:pPr>
            <a:r>
              <a:rPr lang="en-US" sz="3200" b="1" i="1" u="none" strike="noStrike" cap="none">
                <a:solidFill>
                  <a:srgbClr val="002060"/>
                </a:solidFill>
                <a:latin typeface="Times New Roman"/>
                <a:ea typeface="Times New Roman"/>
                <a:cs typeface="Times New Roman"/>
                <a:sym typeface="Times New Roman"/>
              </a:rPr>
              <a:t>Nội dung </a:t>
            </a:r>
            <a:endParaRPr sz="3200" b="0" i="1" u="none" strike="noStrike" cap="none">
              <a:solidFill>
                <a:srgbClr val="002060"/>
              </a:solidFill>
              <a:latin typeface="Times New Roman"/>
              <a:ea typeface="Times New Roman"/>
              <a:cs typeface="Times New Roman"/>
              <a:sym typeface="Times New Roman"/>
            </a:endParaRPr>
          </a:p>
        </p:txBody>
      </p:sp>
      <p:sp>
        <p:nvSpPr>
          <p:cNvPr id="832" name="Google Shape;832;p41"/>
          <p:cNvSpPr txBox="1"/>
          <p:nvPr/>
        </p:nvSpPr>
        <p:spPr>
          <a:xfrm>
            <a:off x="-13970" y="1125859"/>
            <a:ext cx="6182995" cy="4524315"/>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Clr>
                <a:srgbClr val="0000CC"/>
              </a:buClr>
              <a:buSzPts val="3200"/>
              <a:buFont typeface="Noto Sans Symbols"/>
              <a:buNone/>
            </a:pPr>
            <a:r>
              <a:rPr lang="en-US" sz="3200">
                <a:solidFill>
                  <a:srgbClr val="0000CC"/>
                </a:solidFill>
                <a:latin typeface="Times New Roman"/>
                <a:ea typeface="Times New Roman"/>
                <a:cs typeface="Times New Roman"/>
                <a:sym typeface="Times New Roman"/>
              </a:rPr>
              <a:t>Là bản tuyên ngôn độc lập lần thứ 2 của dân tộc ta ở thế kỉ XV:</a:t>
            </a:r>
            <a:endParaRPr/>
          </a:p>
          <a:p>
            <a:pPr marL="456996" marR="0" lvl="0" indent="-456996" algn="l" rtl="0">
              <a:spcBef>
                <a:spcPts val="0"/>
              </a:spcBef>
              <a:spcAft>
                <a:spcPts val="0"/>
              </a:spcAft>
              <a:buClr>
                <a:srgbClr val="000000"/>
              </a:buClr>
              <a:buSzPts val="3200"/>
              <a:buFont typeface="Noto Sans Symbols"/>
              <a:buChar char="⮚"/>
            </a:pPr>
            <a:r>
              <a:rPr lang="en-US" sz="3200">
                <a:solidFill>
                  <a:srgbClr val="000000"/>
                </a:solidFill>
                <a:latin typeface="Times New Roman"/>
                <a:ea typeface="Times New Roman"/>
                <a:cs typeface="Times New Roman"/>
                <a:sym typeface="Times New Roman"/>
              </a:rPr>
              <a:t>Nêu cao tư tưởng nhân nghĩa, chân lí độc lập dân tộc;</a:t>
            </a:r>
            <a:endParaRPr/>
          </a:p>
          <a:p>
            <a:pPr marL="456996" marR="0" lvl="0" indent="-456996" algn="l" rtl="0">
              <a:spcBef>
                <a:spcPts val="0"/>
              </a:spcBef>
              <a:spcAft>
                <a:spcPts val="0"/>
              </a:spcAft>
              <a:buClr>
                <a:srgbClr val="000000"/>
              </a:buClr>
              <a:buSzPts val="3200"/>
              <a:buFont typeface="Noto Sans Symbols"/>
              <a:buChar char="⮚"/>
            </a:pPr>
            <a:r>
              <a:rPr lang="en-US" sz="3200">
                <a:solidFill>
                  <a:srgbClr val="000000"/>
                </a:solidFill>
                <a:latin typeface="Times New Roman"/>
                <a:ea typeface="Times New Roman"/>
                <a:cs typeface="Times New Roman"/>
                <a:sym typeface="Times New Roman"/>
              </a:rPr>
              <a:t>Tố cáo tội ác của kẻ thù;</a:t>
            </a:r>
            <a:endParaRPr/>
          </a:p>
          <a:p>
            <a:pPr marL="456996" marR="0" lvl="0" indent="-456996" algn="l" rtl="0">
              <a:spcBef>
                <a:spcPts val="0"/>
              </a:spcBef>
              <a:spcAft>
                <a:spcPts val="0"/>
              </a:spcAft>
              <a:buClr>
                <a:srgbClr val="000000"/>
              </a:buClr>
              <a:buSzPts val="3200"/>
              <a:buFont typeface="Noto Sans Symbols"/>
              <a:buChar char="⮚"/>
            </a:pPr>
            <a:r>
              <a:rPr lang="en-US" sz="3200">
                <a:solidFill>
                  <a:srgbClr val="000000"/>
                </a:solidFill>
                <a:latin typeface="Times New Roman"/>
                <a:ea typeface="Times New Roman"/>
                <a:cs typeface="Times New Roman"/>
                <a:sym typeface="Times New Roman"/>
              </a:rPr>
              <a:t>Tái hiện quá trình kháng chiến hào hùng;</a:t>
            </a:r>
            <a:endParaRPr/>
          </a:p>
          <a:p>
            <a:pPr marL="456996" marR="0" lvl="0" indent="-456996" algn="l" rtl="0">
              <a:spcBef>
                <a:spcPts val="0"/>
              </a:spcBef>
              <a:spcAft>
                <a:spcPts val="0"/>
              </a:spcAft>
              <a:buClr>
                <a:srgbClr val="000000"/>
              </a:buClr>
              <a:buSzPts val="3200"/>
              <a:buFont typeface="Noto Sans Symbols"/>
              <a:buChar char="⮚"/>
            </a:pPr>
            <a:r>
              <a:rPr lang="en-US" sz="3200">
                <a:solidFill>
                  <a:srgbClr val="000000"/>
                </a:solidFill>
                <a:latin typeface="Times New Roman"/>
                <a:ea typeface="Times New Roman"/>
                <a:cs typeface="Times New Roman"/>
                <a:sym typeface="Times New Roman"/>
              </a:rPr>
              <a:t>Tuyên bố độc lập, rút ra bài học lịch sử.</a:t>
            </a:r>
            <a:endParaRPr/>
          </a:p>
        </p:txBody>
      </p:sp>
      <p:sp>
        <p:nvSpPr>
          <p:cNvPr id="833" name="Google Shape;833;p41"/>
          <p:cNvSpPr txBox="1"/>
          <p:nvPr/>
        </p:nvSpPr>
        <p:spPr>
          <a:xfrm>
            <a:off x="6096004" y="542295"/>
            <a:ext cx="3344185" cy="584775"/>
          </a:xfrm>
          <a:prstGeom prst="rect">
            <a:avLst/>
          </a:prstGeom>
          <a:noFill/>
          <a:ln>
            <a:noFill/>
          </a:ln>
        </p:spPr>
        <p:txBody>
          <a:bodyPr spcFirstLastPara="1" wrap="square" lIns="91375" tIns="45675" rIns="91375" bIns="45675" anchor="t" anchorCtr="0">
            <a:spAutoFit/>
          </a:bodyPr>
          <a:lstStyle/>
          <a:p>
            <a:pPr marL="1199610" marR="0" lvl="1" indent="-742614" algn="l" rtl="0">
              <a:spcBef>
                <a:spcPts val="0"/>
              </a:spcBef>
              <a:spcAft>
                <a:spcPts val="0"/>
              </a:spcAft>
              <a:buClr>
                <a:srgbClr val="002060"/>
              </a:buClr>
              <a:buSzPts val="3200"/>
              <a:buFont typeface="Calibri"/>
              <a:buAutoNum type="arabicPeriod" startAt="2"/>
            </a:pPr>
            <a:r>
              <a:rPr lang="en-US" sz="3200" b="1" i="1" u="none" strike="noStrike" cap="none">
                <a:solidFill>
                  <a:srgbClr val="002060"/>
                </a:solidFill>
                <a:latin typeface="Times New Roman"/>
                <a:ea typeface="Times New Roman"/>
                <a:cs typeface="Times New Roman"/>
                <a:sym typeface="Times New Roman"/>
              </a:rPr>
              <a:t>Nghệ thuật</a:t>
            </a:r>
            <a:endParaRPr sz="1800" b="0" i="1" u="none" strike="noStrike" cap="none">
              <a:solidFill>
                <a:srgbClr val="002060"/>
              </a:solidFill>
              <a:latin typeface="Calibri"/>
              <a:ea typeface="Calibri"/>
              <a:cs typeface="Calibri"/>
              <a:sym typeface="Calibri"/>
            </a:endParaRPr>
          </a:p>
        </p:txBody>
      </p:sp>
      <p:sp>
        <p:nvSpPr>
          <p:cNvPr id="834" name="Google Shape;834;p41"/>
          <p:cNvSpPr txBox="1"/>
          <p:nvPr/>
        </p:nvSpPr>
        <p:spPr>
          <a:xfrm>
            <a:off x="6169029" y="1125860"/>
            <a:ext cx="6041391" cy="3846195"/>
          </a:xfrm>
          <a:prstGeom prst="rect">
            <a:avLst/>
          </a:prstGeom>
          <a:noFill/>
          <a:ln>
            <a:noFill/>
          </a:ln>
        </p:spPr>
        <p:txBody>
          <a:bodyPr spcFirstLastPara="1" wrap="square" lIns="91375" tIns="45675" rIns="91375" bIns="45675" anchor="t" anchorCtr="0">
            <a:spAutoFit/>
          </a:bodyPr>
          <a:lstStyle/>
          <a:p>
            <a:pPr marL="456996" marR="0" lvl="0" indent="-456996" algn="l" rtl="0">
              <a:spcBef>
                <a:spcPts val="0"/>
              </a:spcBef>
              <a:spcAft>
                <a:spcPts val="0"/>
              </a:spcAft>
              <a:buClr>
                <a:srgbClr val="0000CC"/>
              </a:buClr>
              <a:buSzPts val="3200"/>
              <a:buFont typeface="Noto Sans Symbols"/>
              <a:buChar char="▪"/>
            </a:pPr>
            <a:r>
              <a:rPr lang="en-US" sz="3200">
                <a:solidFill>
                  <a:srgbClr val="0000CC"/>
                </a:solidFill>
                <a:latin typeface="Times New Roman"/>
                <a:ea typeface="Times New Roman"/>
                <a:cs typeface="Times New Roman"/>
                <a:sym typeface="Times New Roman"/>
              </a:rPr>
              <a:t>Kết hợp hài hòa hai yếu tố: </a:t>
            </a:r>
            <a:r>
              <a:rPr lang="en-US" sz="3200">
                <a:solidFill>
                  <a:srgbClr val="000000"/>
                </a:solidFill>
                <a:latin typeface="Times New Roman"/>
                <a:ea typeface="Times New Roman"/>
                <a:cs typeface="Times New Roman"/>
                <a:sym typeface="Times New Roman"/>
              </a:rPr>
              <a:t>chính luận sắc bén và văn chương trữ tình.</a:t>
            </a:r>
            <a:endParaRPr/>
          </a:p>
          <a:p>
            <a:pPr marL="456996" marR="0" lvl="0" indent="-456996" algn="l" rtl="0">
              <a:spcBef>
                <a:spcPts val="0"/>
              </a:spcBef>
              <a:spcAft>
                <a:spcPts val="0"/>
              </a:spcAft>
              <a:buClr>
                <a:srgbClr val="0000CC"/>
              </a:buClr>
              <a:buSzPts val="3200"/>
              <a:buFont typeface="Noto Sans Symbols"/>
              <a:buChar char="▪"/>
            </a:pPr>
            <a:r>
              <a:rPr lang="en-US" sz="3200">
                <a:solidFill>
                  <a:srgbClr val="0000CC"/>
                </a:solidFill>
                <a:latin typeface="Times New Roman"/>
                <a:ea typeface="Times New Roman"/>
                <a:cs typeface="Times New Roman"/>
                <a:sym typeface="Times New Roman"/>
              </a:rPr>
              <a:t>Mang đậm cảm hứng anh hùng ca.</a:t>
            </a:r>
            <a:endParaRPr/>
          </a:p>
          <a:p>
            <a:pPr marL="456996" marR="0" lvl="0" indent="-456996" algn="l" rtl="0">
              <a:spcBef>
                <a:spcPts val="0"/>
              </a:spcBef>
              <a:spcAft>
                <a:spcPts val="0"/>
              </a:spcAft>
              <a:buNone/>
            </a:pPr>
            <a:r>
              <a:rPr lang="en-US" sz="1200">
                <a:solidFill>
                  <a:srgbClr val="0000CC"/>
                </a:solidFill>
                <a:latin typeface="Times New Roman"/>
                <a:ea typeface="Times New Roman"/>
                <a:cs typeface="Times New Roman"/>
                <a:sym typeface="Times New Roman"/>
              </a:rPr>
              <a:t> </a:t>
            </a:r>
            <a:endParaRPr sz="3200">
              <a:solidFill>
                <a:srgbClr val="0000CC"/>
              </a:solidFill>
              <a:latin typeface="Times New Roman"/>
              <a:ea typeface="Times New Roman"/>
              <a:cs typeface="Times New Roman"/>
              <a:sym typeface="Times New Roman"/>
            </a:endParaRPr>
          </a:p>
          <a:p>
            <a:pPr marL="456996" marR="0" lvl="0" indent="-456996" algn="l" rtl="0">
              <a:spcBef>
                <a:spcPts val="0"/>
              </a:spcBef>
              <a:spcAft>
                <a:spcPts val="0"/>
              </a:spcAft>
              <a:buNone/>
            </a:pPr>
            <a:r>
              <a:rPr lang="en-US" sz="4000" b="1">
                <a:solidFill>
                  <a:srgbClr val="FF0000"/>
                </a:solidFill>
                <a:latin typeface="Times New Roman"/>
                <a:ea typeface="Times New Roman"/>
                <a:cs typeface="Times New Roman"/>
                <a:sym typeface="Times New Roman"/>
              </a:rPr>
              <a:t>⇒</a:t>
            </a:r>
            <a:r>
              <a:rPr lang="en-US" sz="3200" b="1">
                <a:solidFill>
                  <a:srgbClr val="FF0000"/>
                </a:solidFill>
                <a:latin typeface="Times New Roman"/>
                <a:ea typeface="Times New Roman"/>
                <a:cs typeface="Times New Roman"/>
                <a:sym typeface="Times New Roman"/>
              </a:rPr>
              <a:t> Là áng “thiên cổ hùng văn” hào hùng.</a:t>
            </a:r>
            <a:endParaRPr/>
          </a:p>
        </p:txBody>
      </p:sp>
      <p:cxnSp>
        <p:nvCxnSpPr>
          <p:cNvPr id="835" name="Google Shape;835;p41"/>
          <p:cNvCxnSpPr/>
          <p:nvPr/>
        </p:nvCxnSpPr>
        <p:spPr>
          <a:xfrm>
            <a:off x="6096000" y="847090"/>
            <a:ext cx="0" cy="5080000"/>
          </a:xfrm>
          <a:prstGeom prst="straightConnector1">
            <a:avLst/>
          </a:prstGeom>
          <a:noFill/>
          <a:ln w="9525" cap="flat" cmpd="sng">
            <a:solidFill>
              <a:schemeClr val="dk1"/>
            </a:solidFill>
            <a:prstDash val="solid"/>
            <a:miter lim="800000"/>
            <a:headEnd type="none" w="sm" len="sm"/>
            <a:tailEnd type="none" w="sm" len="sm"/>
          </a:ln>
        </p:spPr>
      </p:cxnSp>
      <p:sp>
        <p:nvSpPr>
          <p:cNvPr id="2" name="Hộp Văn bản 1">
            <a:hlinkClick r:id="rId3" action="ppaction://hlinkfile"/>
            <a:extLst>
              <a:ext uri="{FF2B5EF4-FFF2-40B4-BE49-F238E27FC236}">
                <a16:creationId xmlns:a16="http://schemas.microsoft.com/office/drawing/2014/main" id="{A6501FAB-9FE4-4EBB-8537-7F58D69C728B}"/>
              </a:ext>
            </a:extLst>
          </p:cNvPr>
          <p:cNvSpPr txBox="1"/>
          <p:nvPr/>
        </p:nvSpPr>
        <p:spPr>
          <a:xfrm>
            <a:off x="8113386" y="6449438"/>
            <a:ext cx="4097034" cy="307777"/>
          </a:xfrm>
          <a:prstGeom prst="rect">
            <a:avLst/>
          </a:prstGeom>
          <a:noFill/>
        </p:spPr>
        <p:txBody>
          <a:bodyPr wrap="square" rtlCol="0">
            <a:spAutoFit/>
          </a:bodyPr>
          <a:lstStyle/>
          <a:p>
            <a:r>
              <a:rPr lang="en-US" dirty="0"/>
              <a:t>Video: </a:t>
            </a:r>
            <a:r>
              <a:rPr lang="vi-VN" dirty="0" err="1"/>
              <a:t>chất</a:t>
            </a:r>
            <a:r>
              <a:rPr lang="vi-VN" dirty="0"/>
              <a:t> </a:t>
            </a:r>
            <a:r>
              <a:rPr lang="vi-VN" dirty="0" err="1"/>
              <a:t>độc</a:t>
            </a:r>
            <a:r>
              <a:rPr lang="vi-VN" dirty="0"/>
              <a:t> da cam </a:t>
            </a:r>
            <a:r>
              <a:rPr lang="vi-VN" dirty="0" err="1"/>
              <a:t>và</a:t>
            </a:r>
            <a:r>
              <a:rPr lang="vi-VN" dirty="0"/>
              <a:t> </a:t>
            </a:r>
            <a:r>
              <a:rPr lang="vi-VN" dirty="0" err="1"/>
              <a:t>quyền</a:t>
            </a:r>
            <a:r>
              <a:rPr lang="vi-VN" dirty="0"/>
              <a:t> </a:t>
            </a:r>
            <a:r>
              <a:rPr lang="vi-VN" dirty="0" err="1"/>
              <a:t>sống</a:t>
            </a:r>
            <a:r>
              <a:rPr lang="vi-VN" dirty="0"/>
              <a:t> con </a:t>
            </a:r>
            <a:r>
              <a:rPr lang="vi-VN" dirty="0" err="1"/>
              <a:t>người</a:t>
            </a:r>
            <a:endParaRPr lang="vi-VN"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1">
                                            <p:txEl>
                                              <p:pRg st="0" end="0"/>
                                            </p:txEl>
                                          </p:spTgt>
                                        </p:tgtEl>
                                        <p:attrNameLst>
                                          <p:attrName>style.visibility</p:attrName>
                                        </p:attrNameLst>
                                      </p:cBhvr>
                                      <p:to>
                                        <p:strVal val="visible"/>
                                      </p:to>
                                    </p:set>
                                    <p:animEffect transition="in" filter="fade">
                                      <p:cBhvr>
                                        <p:cTn id="7" dur="1000"/>
                                        <p:tgtEl>
                                          <p:spTgt spid="8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1">
                                            <p:txEl>
                                              <p:pRg st="1" end="1"/>
                                            </p:txEl>
                                          </p:spTgt>
                                        </p:tgtEl>
                                        <p:attrNameLst>
                                          <p:attrName>style.visibility</p:attrName>
                                        </p:attrNameLst>
                                      </p:cBhvr>
                                      <p:to>
                                        <p:strVal val="visible"/>
                                      </p:to>
                                    </p:set>
                                    <p:animEffect transition="in" filter="fade">
                                      <p:cBhvr>
                                        <p:cTn id="10" dur="1000"/>
                                        <p:tgtEl>
                                          <p:spTgt spid="8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2">
                                            <p:txEl>
                                              <p:pRg st="0" end="0"/>
                                            </p:txEl>
                                          </p:spTgt>
                                        </p:tgtEl>
                                        <p:attrNameLst>
                                          <p:attrName>style.visibility</p:attrName>
                                        </p:attrNameLst>
                                      </p:cBhvr>
                                      <p:to>
                                        <p:strVal val="visible"/>
                                      </p:to>
                                    </p:set>
                                    <p:animEffect transition="in" filter="fade">
                                      <p:cBhvr>
                                        <p:cTn id="15" dur="80"/>
                                        <p:tgtEl>
                                          <p:spTgt spid="8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32">
                                            <p:txEl>
                                              <p:pRg st="1" end="1"/>
                                            </p:txEl>
                                          </p:spTgt>
                                        </p:tgtEl>
                                        <p:attrNameLst>
                                          <p:attrName>style.visibility</p:attrName>
                                        </p:attrNameLst>
                                      </p:cBhvr>
                                      <p:to>
                                        <p:strVal val="visible"/>
                                      </p:to>
                                    </p:set>
                                    <p:animEffect transition="in" filter="fade">
                                      <p:cBhvr>
                                        <p:cTn id="20" dur="80"/>
                                        <p:tgtEl>
                                          <p:spTgt spid="83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32">
                                            <p:txEl>
                                              <p:pRg st="2" end="2"/>
                                            </p:txEl>
                                          </p:spTgt>
                                        </p:tgtEl>
                                        <p:attrNameLst>
                                          <p:attrName>style.visibility</p:attrName>
                                        </p:attrNameLst>
                                      </p:cBhvr>
                                      <p:to>
                                        <p:strVal val="visible"/>
                                      </p:to>
                                    </p:set>
                                    <p:animEffect transition="in" filter="fade">
                                      <p:cBhvr>
                                        <p:cTn id="25" dur="80"/>
                                        <p:tgtEl>
                                          <p:spTgt spid="83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32">
                                            <p:txEl>
                                              <p:pRg st="3" end="3"/>
                                            </p:txEl>
                                          </p:spTgt>
                                        </p:tgtEl>
                                        <p:attrNameLst>
                                          <p:attrName>style.visibility</p:attrName>
                                        </p:attrNameLst>
                                      </p:cBhvr>
                                      <p:to>
                                        <p:strVal val="visible"/>
                                      </p:to>
                                    </p:set>
                                    <p:animEffect transition="in" filter="fade">
                                      <p:cBhvr>
                                        <p:cTn id="30" dur="80"/>
                                        <p:tgtEl>
                                          <p:spTgt spid="83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32">
                                            <p:txEl>
                                              <p:pRg st="4" end="4"/>
                                            </p:txEl>
                                          </p:spTgt>
                                        </p:tgtEl>
                                        <p:attrNameLst>
                                          <p:attrName>style.visibility</p:attrName>
                                        </p:attrNameLst>
                                      </p:cBhvr>
                                      <p:to>
                                        <p:strVal val="visible"/>
                                      </p:to>
                                    </p:set>
                                    <p:animEffect transition="in" filter="fade">
                                      <p:cBhvr>
                                        <p:cTn id="35" dur="80"/>
                                        <p:tgtEl>
                                          <p:spTgt spid="832">
                                            <p:txEl>
                                              <p:pRg st="4" end="4"/>
                                            </p:txEl>
                                          </p:spTgt>
                                        </p:tgtEl>
                                      </p:cBhvr>
                                    </p:animEffect>
                                  </p:childTnLst>
                                </p:cTn>
                              </p:par>
                            </p:childTnLst>
                          </p:cTn>
                        </p:par>
                        <p:par>
                          <p:cTn id="36" fill="hold">
                            <p:stCondLst>
                              <p:cond delay="80"/>
                            </p:stCondLst>
                            <p:childTnLst>
                              <p:par>
                                <p:cTn id="37" presetID="1" presetClass="entr" presetSubtype="0" fill="hold" nodeType="afterEffect">
                                  <p:stCondLst>
                                    <p:cond delay="0"/>
                                  </p:stCondLst>
                                  <p:childTnLst>
                                    <p:set>
                                      <p:cBhvr>
                                        <p:cTn id="38" dur="1" fill="hold">
                                          <p:stCondLst>
                                            <p:cond delay="0"/>
                                          </p:stCondLst>
                                        </p:cTn>
                                        <p:tgtEl>
                                          <p:spTgt spid="8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33"/>
                                        </p:tgtEl>
                                        <p:attrNameLst>
                                          <p:attrName>style.visibility</p:attrName>
                                        </p:attrNameLst>
                                      </p:cBhvr>
                                      <p:to>
                                        <p:strVal val="visible"/>
                                      </p:to>
                                    </p:set>
                                    <p:animEffect transition="in" filter="fade">
                                      <p:cBhvr>
                                        <p:cTn id="43" dur="1000"/>
                                        <p:tgtEl>
                                          <p:spTgt spid="8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34">
                                            <p:txEl>
                                              <p:pRg st="0" end="0"/>
                                            </p:txEl>
                                          </p:spTgt>
                                        </p:tgtEl>
                                        <p:attrNameLst>
                                          <p:attrName>style.visibility</p:attrName>
                                        </p:attrNameLst>
                                      </p:cBhvr>
                                      <p:to>
                                        <p:strVal val="visible"/>
                                      </p:to>
                                    </p:set>
                                    <p:animEffect transition="in" filter="fade">
                                      <p:cBhvr>
                                        <p:cTn id="48" dur="80"/>
                                        <p:tgtEl>
                                          <p:spTgt spid="83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34">
                                            <p:txEl>
                                              <p:pRg st="1" end="1"/>
                                            </p:txEl>
                                          </p:spTgt>
                                        </p:tgtEl>
                                        <p:attrNameLst>
                                          <p:attrName>style.visibility</p:attrName>
                                        </p:attrNameLst>
                                      </p:cBhvr>
                                      <p:to>
                                        <p:strVal val="visible"/>
                                      </p:to>
                                    </p:set>
                                    <p:animEffect transition="in" filter="fade">
                                      <p:cBhvr>
                                        <p:cTn id="53" dur="80"/>
                                        <p:tgtEl>
                                          <p:spTgt spid="83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34">
                                            <p:txEl>
                                              <p:pRg st="2" end="2"/>
                                            </p:txEl>
                                          </p:spTgt>
                                        </p:tgtEl>
                                        <p:attrNameLst>
                                          <p:attrName>style.visibility</p:attrName>
                                        </p:attrNameLst>
                                      </p:cBhvr>
                                      <p:to>
                                        <p:strVal val="visible"/>
                                      </p:to>
                                    </p:set>
                                    <p:animEffect transition="in" filter="fade">
                                      <p:cBhvr>
                                        <p:cTn id="58" dur="80"/>
                                        <p:tgtEl>
                                          <p:spTgt spid="83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34">
                                            <p:txEl>
                                              <p:pRg st="3" end="3"/>
                                            </p:txEl>
                                          </p:spTgt>
                                        </p:tgtEl>
                                        <p:attrNameLst>
                                          <p:attrName>style.visibility</p:attrName>
                                        </p:attrNameLst>
                                      </p:cBhvr>
                                      <p:to>
                                        <p:strVal val="visible"/>
                                      </p:to>
                                    </p:set>
                                    <p:animEffect transition="in" filter="fade">
                                      <p:cBhvr>
                                        <p:cTn id="63" dur="80"/>
                                        <p:tgtEl>
                                          <p:spTgt spid="8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42"/>
          <p:cNvSpPr/>
          <p:nvPr/>
        </p:nvSpPr>
        <p:spPr>
          <a:xfrm>
            <a:off x="646386" y="1187001"/>
            <a:ext cx="10957035" cy="526297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i="1">
                <a:solidFill>
                  <a:srgbClr val="0070C0"/>
                </a:solidFill>
                <a:latin typeface="Times New Roman"/>
                <a:ea typeface="Times New Roman"/>
                <a:cs typeface="Times New Roman"/>
                <a:sym typeface="Times New Roman"/>
              </a:rPr>
              <a:t>Câu 1: Đại cáo trong nhan đề tác phẩm được hiểu là?</a:t>
            </a:r>
            <a:endParaRPr sz="2800" b="1" i="1">
              <a:solidFill>
                <a:srgbClr val="0070C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A. Bài văn nghị luận được vua chúa, thủ lĩnh dùng để công bố một việc, một vấn đề gì đó.</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B. Bài văn nghị luận được vua chúa, thủ lĩnh dùng để công bố những việc trọng đại đến muôn dân.</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C. Bài văn nghị luận được viết bằng văn biền ngẫu có độ dài và dung lượng lớn.</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D. Bài văn nghị luận được viết ra vì đại nghiệp, đại sự.</a:t>
            </a:r>
            <a:endParaRPr/>
          </a:p>
        </p:txBody>
      </p:sp>
      <p:sp>
        <p:nvSpPr>
          <p:cNvPr id="841" name="Google Shape;841;p42"/>
          <p:cNvSpPr/>
          <p:nvPr/>
        </p:nvSpPr>
        <p:spPr>
          <a:xfrm>
            <a:off x="9649403" y="5606612"/>
            <a:ext cx="1742700" cy="661164"/>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None/>
            </a:pPr>
            <a:r>
              <a:rPr lang="en-US" sz="2800" b="1" i="1">
                <a:solidFill>
                  <a:srgbClr val="000000"/>
                </a:solidFill>
                <a:latin typeface="Times New Roman"/>
                <a:ea typeface="Times New Roman"/>
                <a:cs typeface="Times New Roman"/>
                <a:sym typeface="Times New Roman"/>
              </a:rPr>
              <a:t>Đáp án: B</a:t>
            </a:r>
            <a:endParaRPr sz="2800" b="1" i="1">
              <a:solidFill>
                <a:srgbClr val="000000"/>
              </a:solidFill>
              <a:latin typeface="Times New Roman"/>
              <a:ea typeface="Times New Roman"/>
              <a:cs typeface="Times New Roman"/>
              <a:sym typeface="Times New Roman"/>
            </a:endParaRPr>
          </a:p>
        </p:txBody>
      </p:sp>
      <p:sp>
        <p:nvSpPr>
          <p:cNvPr id="842" name="Google Shape;842;p42"/>
          <p:cNvSpPr txBox="1"/>
          <p:nvPr/>
        </p:nvSpPr>
        <p:spPr>
          <a:xfrm>
            <a:off x="838200" y="175938"/>
            <a:ext cx="10515600" cy="817296"/>
          </a:xfrm>
          <a:prstGeom prst="rect">
            <a:avLst/>
          </a:prstGeom>
          <a:noFill/>
          <a:ln>
            <a:noFill/>
          </a:ln>
        </p:spPr>
        <p:txBody>
          <a:bodyPr spcFirstLastPara="1" wrap="square" lIns="91375" tIns="45675" rIns="91375" bIns="45675" anchor="ctr" anchorCtr="0">
            <a:normAutofit/>
          </a:bodyPr>
          <a:lstStyle/>
          <a:p>
            <a:pPr marL="0" marR="0" lvl="0" indent="0" algn="just"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V. LUYỆN TẬP</a:t>
            </a:r>
            <a:endParaRPr sz="32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500"/>
                                        <p:tgtEl>
                                          <p:spTgt spid="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
                                        </p:tgtEl>
                                        <p:attrNameLst>
                                          <p:attrName>style.visibility</p:attrName>
                                        </p:attrNameLst>
                                      </p:cBhvr>
                                      <p:to>
                                        <p:strVal val="visible"/>
                                      </p:to>
                                    </p:set>
                                    <p:animEffect transition="in" filter="fade">
                                      <p:cBhvr>
                                        <p:cTn id="12" dur="500"/>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1"/>
                                        </p:tgtEl>
                                        <p:attrNameLst>
                                          <p:attrName>style.visibility</p:attrName>
                                        </p:attrNameLst>
                                      </p:cBhvr>
                                      <p:to>
                                        <p:strVal val="visible"/>
                                      </p:to>
                                    </p:set>
                                    <p:animEffect transition="in" filter="fade">
                                      <p:cBhvr>
                                        <p:cTn id="17" dur="500"/>
                                        <p:tgtEl>
                                          <p:spTgt spid="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3"/>
          <p:cNvSpPr/>
          <p:nvPr/>
        </p:nvSpPr>
        <p:spPr>
          <a:xfrm>
            <a:off x="9659822" y="5606612"/>
            <a:ext cx="1721861" cy="738621"/>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None/>
            </a:pPr>
            <a:r>
              <a:rPr lang="en-US" sz="2800" b="1" i="1">
                <a:solidFill>
                  <a:srgbClr val="000000"/>
                </a:solidFill>
                <a:latin typeface="Times New Roman"/>
                <a:ea typeface="Times New Roman"/>
                <a:cs typeface="Times New Roman"/>
                <a:sym typeface="Times New Roman"/>
              </a:rPr>
              <a:t>Đáp án: C</a:t>
            </a:r>
            <a:endParaRPr sz="2800" b="1" i="1">
              <a:solidFill>
                <a:srgbClr val="000000"/>
              </a:solidFill>
              <a:latin typeface="Times New Roman"/>
              <a:ea typeface="Times New Roman"/>
              <a:cs typeface="Times New Roman"/>
              <a:sym typeface="Times New Roman"/>
            </a:endParaRPr>
          </a:p>
        </p:txBody>
      </p:sp>
      <p:sp>
        <p:nvSpPr>
          <p:cNvPr id="848" name="Google Shape;848;p43"/>
          <p:cNvSpPr/>
          <p:nvPr/>
        </p:nvSpPr>
        <p:spPr>
          <a:xfrm>
            <a:off x="838199" y="1404340"/>
            <a:ext cx="10543483"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1">
                <a:solidFill>
                  <a:srgbClr val="0070C0"/>
                </a:solidFill>
                <a:latin typeface="Times New Roman"/>
                <a:ea typeface="Times New Roman"/>
                <a:cs typeface="Times New Roman"/>
                <a:sym typeface="Times New Roman"/>
              </a:rPr>
              <a:t>Câu 2: Mục đích sáng tác </a:t>
            </a:r>
            <a:r>
              <a:rPr lang="en-US" sz="2800" b="1" i="1">
                <a:solidFill>
                  <a:srgbClr val="0070C0"/>
                </a:solidFill>
                <a:latin typeface="Calibri"/>
                <a:ea typeface="Calibri"/>
                <a:cs typeface="Calibri"/>
                <a:sym typeface="Calibri"/>
              </a:rPr>
              <a:t>“</a:t>
            </a:r>
            <a:r>
              <a:rPr lang="en-US" sz="2800" b="1" i="1">
                <a:solidFill>
                  <a:srgbClr val="0070C0"/>
                </a:solidFill>
                <a:latin typeface="Times New Roman"/>
                <a:ea typeface="Times New Roman"/>
                <a:cs typeface="Times New Roman"/>
                <a:sym typeface="Times New Roman"/>
              </a:rPr>
              <a:t>Đại cáo bình Ngô</a:t>
            </a:r>
            <a:r>
              <a:rPr lang="en-US" sz="2800" b="1" i="1">
                <a:solidFill>
                  <a:srgbClr val="0070C0"/>
                </a:solidFill>
                <a:latin typeface="Calibri"/>
                <a:ea typeface="Calibri"/>
                <a:cs typeface="Calibri"/>
                <a:sym typeface="Calibri"/>
              </a:rPr>
              <a:t>”</a:t>
            </a:r>
            <a:r>
              <a:rPr lang="en-US" sz="2800" b="1" i="1">
                <a:solidFill>
                  <a:srgbClr val="0070C0"/>
                </a:solidFill>
                <a:latin typeface="Times New Roman"/>
                <a:ea typeface="Times New Roman"/>
                <a:cs typeface="Times New Roman"/>
                <a:sym typeface="Times New Roman"/>
              </a:rPr>
              <a:t> là:</a:t>
            </a:r>
            <a:endParaRPr/>
          </a:p>
          <a:p>
            <a:pPr marL="0" marR="0" lvl="0" indent="0" algn="l"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A. Ca ngợi Lê Lợi, chủ soái của khởi nghĩa Lam Sơn.</a:t>
            </a:r>
            <a:endParaRPr/>
          </a:p>
          <a:p>
            <a:pPr marL="0" marR="0" lvl="0" indent="0" algn="l"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B. Tố cáo tội ác của quân xâm lược.</a:t>
            </a:r>
            <a:endParaRPr/>
          </a:p>
          <a:p>
            <a:pPr marL="0" marR="0" lvl="0" indent="0" algn="l"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C. Tổng kết toàn diện cuộc kháng chiến chống quân Minh.</a:t>
            </a:r>
            <a:endParaRPr/>
          </a:p>
          <a:p>
            <a:pPr marL="0" marR="0" lvl="0" indent="0" algn="l"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D. Biểu dương sức mạnh công trạng của nghĩa quân Lam Sơn.</a:t>
            </a:r>
            <a:endParaRPr/>
          </a:p>
        </p:txBody>
      </p:sp>
      <p:sp>
        <p:nvSpPr>
          <p:cNvPr id="849" name="Google Shape;849;p43"/>
          <p:cNvSpPr txBox="1"/>
          <p:nvPr/>
        </p:nvSpPr>
        <p:spPr>
          <a:xfrm>
            <a:off x="838200" y="175938"/>
            <a:ext cx="10515600" cy="817296"/>
          </a:xfrm>
          <a:prstGeom prst="rect">
            <a:avLst/>
          </a:prstGeom>
          <a:noFill/>
          <a:ln>
            <a:noFill/>
          </a:ln>
        </p:spPr>
        <p:txBody>
          <a:bodyPr spcFirstLastPara="1" wrap="square" lIns="91375" tIns="45675" rIns="91375" bIns="45675" anchor="ctr" anchorCtr="0">
            <a:normAutofit/>
          </a:bodyPr>
          <a:lstStyle/>
          <a:p>
            <a:pPr marL="0" marR="0" lvl="0" indent="0" algn="just"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V. LUYỆN TẬP</a:t>
            </a:r>
            <a:endParaRPr sz="32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fade">
                                      <p:cBhvr>
                                        <p:cTn id="7" dur="500"/>
                                        <p:tgtEl>
                                          <p:spTgt spid="8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7"/>
                                        </p:tgtEl>
                                        <p:attrNameLst>
                                          <p:attrName>style.visibility</p:attrName>
                                        </p:attrNameLst>
                                      </p:cBhvr>
                                      <p:to>
                                        <p:strVal val="visible"/>
                                      </p:to>
                                    </p:set>
                                    <p:animEffect transition="in" filter="fade">
                                      <p:cBhvr>
                                        <p:cTn id="12"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44"/>
          <p:cNvSpPr/>
          <p:nvPr/>
        </p:nvSpPr>
        <p:spPr>
          <a:xfrm>
            <a:off x="9659822" y="5606612"/>
            <a:ext cx="1721861" cy="738621"/>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None/>
            </a:pPr>
            <a:r>
              <a:rPr lang="en-US" sz="2800" b="1" i="1">
                <a:solidFill>
                  <a:srgbClr val="000000"/>
                </a:solidFill>
                <a:latin typeface="Times New Roman"/>
                <a:ea typeface="Times New Roman"/>
                <a:cs typeface="Times New Roman"/>
                <a:sym typeface="Times New Roman"/>
              </a:rPr>
              <a:t>Đáp án: C</a:t>
            </a:r>
            <a:endParaRPr sz="2800" b="1" i="1">
              <a:solidFill>
                <a:srgbClr val="000000"/>
              </a:solidFill>
              <a:latin typeface="Times New Roman"/>
              <a:ea typeface="Times New Roman"/>
              <a:cs typeface="Times New Roman"/>
              <a:sym typeface="Times New Roman"/>
            </a:endParaRPr>
          </a:p>
        </p:txBody>
      </p:sp>
      <p:sp>
        <p:nvSpPr>
          <p:cNvPr id="855" name="Google Shape;855;p44"/>
          <p:cNvSpPr/>
          <p:nvPr/>
        </p:nvSpPr>
        <p:spPr>
          <a:xfrm>
            <a:off x="567561" y="1253443"/>
            <a:ext cx="11130455"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i="1">
                <a:solidFill>
                  <a:srgbClr val="0070C0"/>
                </a:solidFill>
                <a:latin typeface="Times New Roman"/>
                <a:ea typeface="Times New Roman"/>
                <a:cs typeface="Times New Roman"/>
                <a:sym typeface="Times New Roman"/>
              </a:rPr>
              <a:t>Câu 3: Trong bài Bình Ngô đại cáo, “nhân nghĩa” của Nguyễn Trãi là?</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A. Mối quan hệ tốt đẹp giữa người và người trên cơ sở tình thương và đạo </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B. Tiêu trừ tham tàn bạo ngược, bảo đảm cuộc sống yên ổn cho dân.</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C. Tiêu trừ bọn cướp nước, bán nước, mang lại cuộc sống bình yên hạnh phúc cho nhân dân.</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D. Là tình yêu thương nhân dân như con</a:t>
            </a:r>
            <a:r>
              <a:rPr lang="en-US" sz="2800">
                <a:solidFill>
                  <a:srgbClr val="000000"/>
                </a:solidFill>
                <a:latin typeface="Calibri"/>
                <a:ea typeface="Calibri"/>
                <a:cs typeface="Calibri"/>
                <a:sym typeface="Calibri"/>
              </a:rPr>
              <a:t>.</a:t>
            </a:r>
            <a:endParaRPr sz="2800">
              <a:solidFill>
                <a:srgbClr val="000000"/>
              </a:solidFill>
              <a:latin typeface="Times New Roman"/>
              <a:ea typeface="Times New Roman"/>
              <a:cs typeface="Times New Roman"/>
              <a:sym typeface="Times New Roman"/>
            </a:endParaRPr>
          </a:p>
        </p:txBody>
      </p:sp>
      <p:sp>
        <p:nvSpPr>
          <p:cNvPr id="856" name="Google Shape;856;p44"/>
          <p:cNvSpPr txBox="1"/>
          <p:nvPr/>
        </p:nvSpPr>
        <p:spPr>
          <a:xfrm>
            <a:off x="838200" y="175938"/>
            <a:ext cx="10515600" cy="817296"/>
          </a:xfrm>
          <a:prstGeom prst="rect">
            <a:avLst/>
          </a:prstGeom>
          <a:noFill/>
          <a:ln>
            <a:noFill/>
          </a:ln>
        </p:spPr>
        <p:txBody>
          <a:bodyPr spcFirstLastPara="1" wrap="square" lIns="91375" tIns="45675" rIns="91375" bIns="45675" anchor="ctr" anchorCtr="0">
            <a:normAutofit/>
          </a:bodyPr>
          <a:lstStyle/>
          <a:p>
            <a:pPr marL="0" marR="0" lvl="0" indent="0" algn="just"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V. LUYỆN TẬP</a:t>
            </a:r>
            <a:endParaRPr sz="32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500"/>
                                        <p:tgtEl>
                                          <p:spTgt spid="8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4"/>
                                        </p:tgtEl>
                                        <p:attrNameLst>
                                          <p:attrName>style.visibility</p:attrName>
                                        </p:attrNameLst>
                                      </p:cBhvr>
                                      <p:to>
                                        <p:strVal val="visible"/>
                                      </p:to>
                                    </p:set>
                                    <p:animEffect transition="in" filter="fade">
                                      <p:cBhvr>
                                        <p:cTn id="12" dur="500"/>
                                        <p:tgtEl>
                                          <p:spTgt spid="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45"/>
          <p:cNvSpPr/>
          <p:nvPr/>
        </p:nvSpPr>
        <p:spPr>
          <a:xfrm>
            <a:off x="993228" y="1290557"/>
            <a:ext cx="10360572"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i="1">
                <a:solidFill>
                  <a:srgbClr val="0070C0"/>
                </a:solidFill>
                <a:latin typeface="Times New Roman"/>
                <a:ea typeface="Times New Roman"/>
                <a:cs typeface="Times New Roman"/>
                <a:sym typeface="Times New Roman"/>
              </a:rPr>
              <a:t>Câu 4: Cơ sở nhân nghĩa của bài cáo thể hiện rõ và đầy đủ ý nghĩa nhất trong từ ngữ nào?</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A. Điếu dân phạt tội</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B. Mưu phạt tâm công</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C. Mở đường hiếu sinh</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D. Đại nghĩa, chí nhân.</a:t>
            </a:r>
            <a:endParaRPr/>
          </a:p>
        </p:txBody>
      </p:sp>
      <p:sp>
        <p:nvSpPr>
          <p:cNvPr id="862" name="Google Shape;862;p45"/>
          <p:cNvSpPr/>
          <p:nvPr/>
        </p:nvSpPr>
        <p:spPr>
          <a:xfrm>
            <a:off x="9649403" y="5606612"/>
            <a:ext cx="1742700" cy="738621"/>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None/>
            </a:pPr>
            <a:r>
              <a:rPr lang="en-US" sz="2800" b="1" i="1">
                <a:solidFill>
                  <a:srgbClr val="000000"/>
                </a:solidFill>
                <a:latin typeface="Times New Roman"/>
                <a:ea typeface="Times New Roman"/>
                <a:cs typeface="Times New Roman"/>
                <a:sym typeface="Times New Roman"/>
              </a:rPr>
              <a:t>Đáp án: D</a:t>
            </a:r>
            <a:endParaRPr sz="2800" b="1" i="1">
              <a:solidFill>
                <a:srgbClr val="000000"/>
              </a:solidFill>
              <a:latin typeface="Times New Roman"/>
              <a:ea typeface="Times New Roman"/>
              <a:cs typeface="Times New Roman"/>
              <a:sym typeface="Times New Roman"/>
            </a:endParaRPr>
          </a:p>
        </p:txBody>
      </p:sp>
      <p:sp>
        <p:nvSpPr>
          <p:cNvPr id="863" name="Google Shape;863;p45"/>
          <p:cNvSpPr txBox="1"/>
          <p:nvPr/>
        </p:nvSpPr>
        <p:spPr>
          <a:xfrm>
            <a:off x="838200" y="175938"/>
            <a:ext cx="10515600" cy="817296"/>
          </a:xfrm>
          <a:prstGeom prst="rect">
            <a:avLst/>
          </a:prstGeom>
          <a:noFill/>
          <a:ln>
            <a:noFill/>
          </a:ln>
        </p:spPr>
        <p:txBody>
          <a:bodyPr spcFirstLastPara="1" wrap="square" lIns="91375" tIns="45675" rIns="91375" bIns="45675" anchor="ctr" anchorCtr="0">
            <a:normAutofit/>
          </a:bodyPr>
          <a:lstStyle/>
          <a:p>
            <a:pPr marL="0" marR="0" lvl="0" indent="0" algn="just"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V. LUYỆN TẬP</a:t>
            </a:r>
            <a:endParaRPr sz="32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1"/>
                                        </p:tgtEl>
                                        <p:attrNameLst>
                                          <p:attrName>style.visibility</p:attrName>
                                        </p:attrNameLst>
                                      </p:cBhvr>
                                      <p:to>
                                        <p:strVal val="visible"/>
                                      </p:to>
                                    </p:set>
                                    <p:animEffect transition="in" filter="fade">
                                      <p:cBhvr>
                                        <p:cTn id="7" dur="500"/>
                                        <p:tgtEl>
                                          <p:spTgt spid="8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2"/>
                                        </p:tgtEl>
                                        <p:attrNameLst>
                                          <p:attrName>style.visibility</p:attrName>
                                        </p:attrNameLst>
                                      </p:cBhvr>
                                      <p:to>
                                        <p:strVal val="visible"/>
                                      </p:to>
                                    </p:set>
                                    <p:animEffect transition="in" filter="fade">
                                      <p:cBhvr>
                                        <p:cTn id="12" dur="500"/>
                                        <p:tgtEl>
                                          <p:spTgt spid="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6"/>
          <p:cNvSpPr/>
          <p:nvPr/>
        </p:nvSpPr>
        <p:spPr>
          <a:xfrm>
            <a:off x="9659822" y="5606612"/>
            <a:ext cx="1721861" cy="738621"/>
          </a:xfrm>
          <a:prstGeom prst="rect">
            <a:avLst/>
          </a:prstGeom>
          <a:noFill/>
          <a:ln>
            <a:noFill/>
          </a:ln>
        </p:spPr>
        <p:txBody>
          <a:bodyPr spcFirstLastPara="1" wrap="square" lIns="91375" tIns="45675" rIns="91375" bIns="45675" anchor="t" anchorCtr="0">
            <a:spAutoFit/>
          </a:bodyPr>
          <a:lstStyle/>
          <a:p>
            <a:pPr marL="0" marR="0" lvl="0" indent="0" algn="just" rtl="0">
              <a:lnSpc>
                <a:spcPct val="150000"/>
              </a:lnSpc>
              <a:spcBef>
                <a:spcPts val="0"/>
              </a:spcBef>
              <a:spcAft>
                <a:spcPts val="0"/>
              </a:spcAft>
              <a:buNone/>
            </a:pPr>
            <a:r>
              <a:rPr lang="en-US" sz="2800" b="1" i="1">
                <a:solidFill>
                  <a:srgbClr val="000000"/>
                </a:solidFill>
                <a:latin typeface="Times New Roman"/>
                <a:ea typeface="Times New Roman"/>
                <a:cs typeface="Times New Roman"/>
                <a:sym typeface="Times New Roman"/>
              </a:rPr>
              <a:t>Đáp án: B</a:t>
            </a:r>
            <a:endParaRPr sz="2800" b="1" i="1">
              <a:solidFill>
                <a:srgbClr val="000000"/>
              </a:solidFill>
              <a:latin typeface="Times New Roman"/>
              <a:ea typeface="Times New Roman"/>
              <a:cs typeface="Times New Roman"/>
              <a:sym typeface="Times New Roman"/>
            </a:endParaRPr>
          </a:p>
        </p:txBody>
      </p:sp>
      <p:sp>
        <p:nvSpPr>
          <p:cNvPr id="869" name="Google Shape;869;p46"/>
          <p:cNvSpPr/>
          <p:nvPr/>
        </p:nvSpPr>
        <p:spPr>
          <a:xfrm>
            <a:off x="491347" y="1241085"/>
            <a:ext cx="11395851" cy="461664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i="1">
                <a:solidFill>
                  <a:srgbClr val="0070C0"/>
                </a:solidFill>
                <a:latin typeface="Times New Roman"/>
                <a:ea typeface="Times New Roman"/>
                <a:cs typeface="Times New Roman"/>
                <a:sym typeface="Times New Roman"/>
              </a:rPr>
              <a:t>Câu 5: Câu văn nào mang ý nghĩa khái quát nhất về tội ác trời không dung đất không tha của quân Minh?</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A.Bại nhân nghĩa nát cả đất trời – Nặng thuế khóa sạch không đầm núi.</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B.Nướng dân đen trên ngọn lửa hung tàn – Vùi con đỏ xuống dưới hầm</a:t>
            </a:r>
            <a:r>
              <a:rPr lang="en-US" sz="2800">
                <a:solidFill>
                  <a:srgbClr val="000000"/>
                </a:solidFill>
                <a:latin typeface="Calibri"/>
                <a:ea typeface="Calibri"/>
                <a:cs typeface="Calibri"/>
                <a:sym typeface="Calibri"/>
              </a:rPr>
              <a:t> </a:t>
            </a:r>
            <a:r>
              <a:rPr lang="en-US" sz="2800">
                <a:solidFill>
                  <a:srgbClr val="000000"/>
                </a:solidFill>
                <a:latin typeface="Times New Roman"/>
                <a:ea typeface="Times New Roman"/>
                <a:cs typeface="Times New Roman"/>
                <a:sym typeface="Times New Roman"/>
              </a:rPr>
              <a:t>tai vạ</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C.Tàn hại cả giống côn trùng cây cỏ - Nheo nhóc thay kẻ góa bụa khốn cùng.</a:t>
            </a:r>
            <a:endParaRPr/>
          </a:p>
          <a:p>
            <a:pPr marL="0" marR="0" lvl="0" indent="0" algn="just" rtl="0">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D.Độc ác thay, trúc Nam Sơn không ghi hết tội – Dơ bẩn thay, nước Đông Hải không rữa sạch mùi.</a:t>
            </a:r>
            <a:endParaRPr/>
          </a:p>
        </p:txBody>
      </p:sp>
      <p:sp>
        <p:nvSpPr>
          <p:cNvPr id="870" name="Google Shape;870;p46"/>
          <p:cNvSpPr txBox="1"/>
          <p:nvPr/>
        </p:nvSpPr>
        <p:spPr>
          <a:xfrm>
            <a:off x="838200" y="175938"/>
            <a:ext cx="10515600" cy="817296"/>
          </a:xfrm>
          <a:prstGeom prst="rect">
            <a:avLst/>
          </a:prstGeom>
          <a:noFill/>
          <a:ln>
            <a:noFill/>
          </a:ln>
        </p:spPr>
        <p:txBody>
          <a:bodyPr spcFirstLastPara="1" wrap="square" lIns="91375" tIns="45675" rIns="91375" bIns="45675" anchor="ctr" anchorCtr="0">
            <a:normAutofit/>
          </a:bodyPr>
          <a:lstStyle/>
          <a:p>
            <a:pPr marL="0" marR="0" lvl="0" indent="0" algn="just"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V. LUYỆN TẬP</a:t>
            </a:r>
            <a:endParaRPr sz="32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8"/>
                                        </p:tgtEl>
                                        <p:attrNameLst>
                                          <p:attrName>style.visibility</p:attrName>
                                        </p:attrNameLst>
                                      </p:cBhvr>
                                      <p:to>
                                        <p:strVal val="visible"/>
                                      </p:to>
                                    </p:set>
                                    <p:animEffect transition="in" filter="fade">
                                      <p:cBhvr>
                                        <p:cTn id="12" dur="500"/>
                                        <p:tgtEl>
                                          <p:spTgt spid="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8"/>
        <p:cNvGrpSpPr/>
        <p:nvPr/>
      </p:nvGrpSpPr>
      <p:grpSpPr>
        <a:xfrm>
          <a:off x="0" y="0"/>
          <a:ext cx="0" cy="0"/>
          <a:chOff x="0" y="0"/>
          <a:chExt cx="0" cy="0"/>
        </a:xfrm>
      </p:grpSpPr>
      <p:sp>
        <p:nvSpPr>
          <p:cNvPr id="369" name="Google Shape;369;p5"/>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a:solidFill>
                  <a:schemeClr val="lt1"/>
                </a:solidFill>
                <a:latin typeface="Times New Roman"/>
                <a:ea typeface="Times New Roman"/>
                <a:cs typeface="Times New Roman"/>
                <a:sym typeface="Times New Roman"/>
              </a:rPr>
              <a:t>Câu hỏi 3: Vị Vua nào xuống chiếu ân xá cho Nguyễn Trãi?</a:t>
            </a:r>
            <a:endParaRPr sz="3600" b="1" i="1" u="none" strike="noStrike" cap="none">
              <a:solidFill>
                <a:schemeClr val="lt1"/>
              </a:solidFill>
              <a:latin typeface="Times New Roman"/>
              <a:ea typeface="Times New Roman"/>
              <a:cs typeface="Times New Roman"/>
              <a:sym typeface="Times New Roman"/>
            </a:endParaRPr>
          </a:p>
        </p:txBody>
      </p:sp>
      <p:sp>
        <p:nvSpPr>
          <p:cNvPr id="370" name="Google Shape;370;p5"/>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000" b="1" i="1" u="none" strike="noStrike" cap="none">
                <a:solidFill>
                  <a:srgbClr val="FF0066"/>
                </a:solidFill>
                <a:latin typeface="Times New Roman"/>
                <a:ea typeface="Times New Roman"/>
                <a:cs typeface="Times New Roman"/>
                <a:sym typeface="Times New Roman"/>
              </a:rPr>
              <a:t>Lê Thánh Tông</a:t>
            </a:r>
            <a:endParaRPr sz="4000" b="1" i="1" u="none" strike="noStrike" cap="none">
              <a:solidFill>
                <a:srgbClr val="FF0066"/>
              </a:solidFill>
              <a:latin typeface="Times New Roman"/>
              <a:ea typeface="Times New Roman"/>
              <a:cs typeface="Times New Roman"/>
              <a:sym typeface="Times New Roman"/>
            </a:endParaRPr>
          </a:p>
        </p:txBody>
      </p:sp>
      <p:pic>
        <p:nvPicPr>
          <p:cNvPr id="371" name="Google Shape;371;p5">
            <a:hlinkClick r:id="rId4" action="ppaction://hlinksldjump"/>
          </p:cNvPr>
          <p:cNvPicPr preferRelativeResize="0"/>
          <p:nvPr/>
        </p:nvPicPr>
        <p:blipFill rotWithShape="1">
          <a:blip r:embed="rId5">
            <a:alphaModFix/>
          </a:blip>
          <a:srcRect/>
          <a:stretch/>
        </p:blipFill>
        <p:spPr>
          <a:xfrm>
            <a:off x="9753600" y="5388208"/>
            <a:ext cx="2400300" cy="1468203"/>
          </a:xfrm>
          <a:prstGeom prst="rect">
            <a:avLst/>
          </a:prstGeom>
          <a:noFill/>
          <a:ln>
            <a:noFill/>
          </a:ln>
        </p:spPr>
      </p:pic>
      <p:pic>
        <p:nvPicPr>
          <p:cNvPr id="372" name="Google Shape;372;p5">
            <a:hlinkClick r:id="rId6" action="ppaction://hlinksldjump"/>
          </p:cNvPr>
          <p:cNvPicPr preferRelativeResize="0"/>
          <p:nvPr/>
        </p:nvPicPr>
        <p:blipFill rotWithShape="1">
          <a:blip r:embed="rId7">
            <a:alphaModFix/>
          </a:blip>
          <a:srcRect/>
          <a:stretch/>
        </p:blipFill>
        <p:spPr>
          <a:xfrm>
            <a:off x="861868" y="5388208"/>
            <a:ext cx="2639810" cy="14626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gtEl>
                                        <p:attrNameLst>
                                          <p:attrName>style.visibility</p:attrName>
                                        </p:attrNameLst>
                                      </p:cBhvr>
                                      <p:to>
                                        <p:strVal val="visible"/>
                                      </p:to>
                                    </p:set>
                                    <p:animEffect transition="in" filter="fade">
                                      <p:cBhvr>
                                        <p:cTn id="12"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47"/>
          <p:cNvSpPr/>
          <p:nvPr/>
        </p:nvSpPr>
        <p:spPr>
          <a:xfrm>
            <a:off x="1182415" y="1639634"/>
            <a:ext cx="9884978"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u="sng">
                <a:solidFill>
                  <a:srgbClr val="000000"/>
                </a:solidFill>
                <a:latin typeface="Times New Roman"/>
                <a:ea typeface="Times New Roman"/>
                <a:cs typeface="Times New Roman"/>
                <a:sym typeface="Times New Roman"/>
              </a:rPr>
              <a:t>Đề bài:</a:t>
            </a:r>
            <a:r>
              <a:rPr lang="en-US" sz="2800" b="1">
                <a:solidFill>
                  <a:srgbClr val="000000"/>
                </a:solidFill>
                <a:latin typeface="Times New Roman"/>
                <a:ea typeface="Times New Roman"/>
                <a:cs typeface="Times New Roman"/>
                <a:sym typeface="Times New Roman"/>
              </a:rPr>
              <a:t> </a:t>
            </a:r>
            <a:endParaRPr/>
          </a:p>
          <a:p>
            <a:pPr marL="0" marR="0" lvl="0" indent="0" algn="just" rtl="0">
              <a:lnSpc>
                <a:spcPct val="150000"/>
              </a:lnSpc>
              <a:spcBef>
                <a:spcPts val="0"/>
              </a:spcBef>
              <a:spcAft>
                <a:spcPts val="0"/>
              </a:spcAft>
              <a:buNone/>
            </a:pPr>
            <a:r>
              <a:rPr lang="en-US" sz="2800" b="1">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Từ nội dung phần 1, 2 của bài cáo anh/chị hãy viết 1 đoạn văn (10 – 15 câu) trình bày suy nghĩ của mình về ý thức bảo vệ tổ quốc của tuổi trẻ trong giai đoạn hiện nay?</a:t>
            </a:r>
            <a:endParaRPr sz="2800">
              <a:solidFill>
                <a:srgbClr val="000000"/>
              </a:solidFill>
              <a:latin typeface="Times New Roman"/>
              <a:ea typeface="Times New Roman"/>
              <a:cs typeface="Times New Roman"/>
              <a:sym typeface="Times New Roman"/>
            </a:endParaRPr>
          </a:p>
        </p:txBody>
      </p:sp>
      <p:sp>
        <p:nvSpPr>
          <p:cNvPr id="876" name="Google Shape;876;p47"/>
          <p:cNvSpPr txBox="1"/>
          <p:nvPr/>
        </p:nvSpPr>
        <p:spPr>
          <a:xfrm>
            <a:off x="838200" y="175938"/>
            <a:ext cx="10515600" cy="817296"/>
          </a:xfrm>
          <a:prstGeom prst="rect">
            <a:avLst/>
          </a:prstGeom>
          <a:noFill/>
          <a:ln>
            <a:noFill/>
          </a:ln>
        </p:spPr>
        <p:txBody>
          <a:bodyPr spcFirstLastPara="1" wrap="square" lIns="91375" tIns="45675" rIns="91375" bIns="45675" anchor="ctr" anchorCtr="0">
            <a:normAutofit/>
          </a:bodyPr>
          <a:lstStyle/>
          <a:p>
            <a:pPr marL="0" marR="0" lvl="0" indent="0" algn="just"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VI. VẬN DỤNG</a:t>
            </a:r>
            <a:endParaRPr sz="3200" b="1">
              <a:solidFill>
                <a:srgbClr val="FF0000"/>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48"/>
          <p:cNvSpPr/>
          <p:nvPr/>
        </p:nvSpPr>
        <p:spPr>
          <a:xfrm>
            <a:off x="520264" y="1249244"/>
            <a:ext cx="11114689" cy="489364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2400"/>
              <a:buFont typeface="Noto Sans Symbols"/>
              <a:buChar char="❖"/>
            </a:pPr>
            <a:r>
              <a:rPr lang="en-US" sz="2400">
                <a:solidFill>
                  <a:srgbClr val="000000"/>
                </a:solidFill>
                <a:latin typeface="Times New Roman"/>
                <a:ea typeface="Times New Roman"/>
                <a:cs typeface="Times New Roman"/>
                <a:sym typeface="Times New Roman"/>
              </a:rPr>
              <a:t> Gợi ý:</a:t>
            </a:r>
            <a:endParaRPr/>
          </a:p>
          <a:p>
            <a:pPr marL="342900" marR="0" lvl="0" indent="-342900" algn="just" rtl="0">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Từ nội dung phần 1, 2 của tác phẩm, học sinh bày tỏ suy nghĩ của mình: </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Bảo vệ tổ quốc là bảo vệ sự toàn vẹn lãnh thổ của đất nước. </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Tuổi trẻ phải luôn nêu cao ý thức cảnh giác với kẻ thù. </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Tuổi trẻ cần hưởng hứng và tích tực các diễn đàn hợp pháp trên các phương tiện thông tin đại chúng, trên internet, khẳng định chủ quyền đất Việt Nam trên các diễn đàn, đồng thời kịch liệt lên án và đấu tranh tham gia ngăn chặn các hành vi xâm phạm phạm chủ quyền đất nước.</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Không ngừng tu dưỡng phẩm chất người Việt Nam mới, tích cực tham gia xây dựng đất nước giàu mạnh, có định hướng lý tưởng yêu nước và đoàn kết thì chúng ta sẽ kết nối khối sức mạnh lớn đủ sức bảo vệ chủ quyền Tổ quốc.</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Sẵn sàng chuẩn bị tinh thần tham gia trực tiếp vào công cuộc giữ gìn biển đảo quê hươn</a:t>
            </a:r>
            <a:r>
              <a:rPr lang="en-US" sz="2400">
                <a:solidFill>
                  <a:srgbClr val="000000"/>
                </a:solidFill>
                <a:latin typeface="Calibri"/>
                <a:ea typeface="Calibri"/>
                <a:cs typeface="Calibri"/>
                <a:sym typeface="Calibri"/>
              </a:rPr>
              <a:t>g…</a:t>
            </a:r>
            <a:endParaRPr sz="2400">
              <a:solidFill>
                <a:srgbClr val="000000"/>
              </a:solidFill>
              <a:latin typeface="Calibri"/>
              <a:ea typeface="Calibri"/>
              <a:cs typeface="Calibri"/>
              <a:sym typeface="Calibri"/>
            </a:endParaRPr>
          </a:p>
        </p:txBody>
      </p:sp>
      <p:sp>
        <p:nvSpPr>
          <p:cNvPr id="882" name="Google Shape;882;p48"/>
          <p:cNvSpPr txBox="1"/>
          <p:nvPr/>
        </p:nvSpPr>
        <p:spPr>
          <a:xfrm>
            <a:off x="838200" y="175938"/>
            <a:ext cx="10515600" cy="817296"/>
          </a:xfrm>
          <a:prstGeom prst="rect">
            <a:avLst/>
          </a:prstGeom>
          <a:noFill/>
          <a:ln>
            <a:noFill/>
          </a:ln>
        </p:spPr>
        <p:txBody>
          <a:bodyPr spcFirstLastPara="1" wrap="square" lIns="91375" tIns="45675" rIns="91375" bIns="45675" anchor="ctr" anchorCtr="0">
            <a:normAutofit/>
          </a:bodyPr>
          <a:lstStyle/>
          <a:p>
            <a:pPr marL="0" marR="0" lvl="0" indent="0" algn="just"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VI. VẬN DỤNG</a:t>
            </a:r>
            <a:endParaRPr sz="32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1"/>
                                        </p:tgtEl>
                                        <p:attrNameLst>
                                          <p:attrName>style.visibility</p:attrName>
                                        </p:attrNameLst>
                                      </p:cBhvr>
                                      <p:to>
                                        <p:strVal val="visible"/>
                                      </p:to>
                                    </p:set>
                                    <p:animEffect transition="in" filter="fade">
                                      <p:cBhvr>
                                        <p:cTn id="7" dur="500"/>
                                        <p:tgtEl>
                                          <p:spTgt spid="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886"/>
        <p:cNvGrpSpPr/>
        <p:nvPr/>
      </p:nvGrpSpPr>
      <p:grpSpPr>
        <a:xfrm>
          <a:off x="0" y="0"/>
          <a:ext cx="0" cy="0"/>
          <a:chOff x="0" y="0"/>
          <a:chExt cx="0" cy="0"/>
        </a:xfrm>
      </p:grpSpPr>
      <p:sp>
        <p:nvSpPr>
          <p:cNvPr id="887" name="Google Shape;887;p49"/>
          <p:cNvSpPr txBox="1">
            <a:spLocks noGrp="1"/>
          </p:cNvSpPr>
          <p:nvPr>
            <p:ph type="body" idx="1"/>
          </p:nvPr>
        </p:nvSpPr>
        <p:spPr>
          <a:xfrm>
            <a:off x="609600" y="1600204"/>
            <a:ext cx="10972800" cy="4525963"/>
          </a:xfrm>
          <a:prstGeom prst="rect">
            <a:avLst/>
          </a:prstGeom>
          <a:noFill/>
          <a:ln>
            <a:noFill/>
          </a:ln>
        </p:spPr>
        <p:txBody>
          <a:bodyPr spcFirstLastPara="1" wrap="square" lIns="91375" tIns="45675" rIns="91375" bIns="45675" anchor="t" anchorCtr="0">
            <a:noAutofit/>
          </a:bodyPr>
          <a:lstStyle/>
          <a:p>
            <a:pPr marL="342744" lvl="0" indent="-139544" algn="l" rtl="0">
              <a:spcBef>
                <a:spcPts val="0"/>
              </a:spcBef>
              <a:spcAft>
                <a:spcPts val="0"/>
              </a:spcAft>
              <a:buClr>
                <a:schemeClr val="dk1"/>
              </a:buClr>
              <a:buSzPts val="3200"/>
              <a:buNone/>
            </a:pPr>
            <a:endParaRPr/>
          </a:p>
        </p:txBody>
      </p:sp>
      <p:pic>
        <p:nvPicPr>
          <p:cNvPr id="888" name="Google Shape;888;p49"/>
          <p:cNvPicPr preferRelativeResize="0"/>
          <p:nvPr/>
        </p:nvPicPr>
        <p:blipFill rotWithShape="1">
          <a:blip r:embed="rId3">
            <a:alphaModFix/>
          </a:blip>
          <a:srcRect/>
          <a:stretch/>
        </p:blipFill>
        <p:spPr>
          <a:xfrm>
            <a:off x="203200" y="504831"/>
            <a:ext cx="11887200" cy="5819775"/>
          </a:xfrm>
          <a:prstGeom prst="rect">
            <a:avLst/>
          </a:prstGeom>
          <a:noFill/>
          <a:ln>
            <a:noFill/>
          </a:ln>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6"/>
        <p:cNvGrpSpPr/>
        <p:nvPr/>
      </p:nvGrpSpPr>
      <p:grpSpPr>
        <a:xfrm>
          <a:off x="0" y="0"/>
          <a:ext cx="0" cy="0"/>
          <a:chOff x="0" y="0"/>
          <a:chExt cx="0" cy="0"/>
        </a:xfrm>
      </p:grpSpPr>
      <p:sp>
        <p:nvSpPr>
          <p:cNvPr id="377" name="Google Shape;377;p6"/>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just" rtl="0">
              <a:spcBef>
                <a:spcPts val="0"/>
              </a:spcBef>
              <a:spcAft>
                <a:spcPts val="0"/>
              </a:spcAft>
              <a:buNone/>
            </a:pPr>
            <a:r>
              <a:rPr lang="en-US" sz="3600" b="1" i="1" u="none" strike="noStrike" cap="none">
                <a:solidFill>
                  <a:schemeClr val="lt1"/>
                </a:solidFill>
                <a:latin typeface="Times New Roman"/>
                <a:ea typeface="Times New Roman"/>
                <a:cs typeface="Times New Roman"/>
                <a:sym typeface="Times New Roman"/>
              </a:rPr>
              <a:t>Câu hỏi 4: </a:t>
            </a:r>
            <a:r>
              <a:rPr lang="en-US" sz="3200" b="1" i="1" u="none" strike="noStrike" cap="none">
                <a:solidFill>
                  <a:schemeClr val="lt1"/>
                </a:solidFill>
                <a:latin typeface="Times New Roman"/>
                <a:ea typeface="Times New Roman"/>
                <a:cs typeface="Times New Roman"/>
                <a:sym typeface="Times New Roman"/>
              </a:rPr>
              <a:t>Năm bao nhiêu Nguyễn Trãi được tổ chức UNESCO công nhận là danh nhân văn hóa thế giới</a:t>
            </a:r>
            <a:r>
              <a:rPr lang="en-US" sz="3600" b="1" i="1" u="none" strike="noStrike" cap="none">
                <a:solidFill>
                  <a:schemeClr val="lt1"/>
                </a:solidFill>
                <a:latin typeface="Times New Roman"/>
                <a:ea typeface="Times New Roman"/>
                <a:cs typeface="Times New Roman"/>
                <a:sym typeface="Times New Roman"/>
              </a:rPr>
              <a:t>?</a:t>
            </a:r>
            <a:endParaRPr sz="3600" b="1" i="1" u="none" strike="noStrike" cap="none">
              <a:solidFill>
                <a:schemeClr val="lt1"/>
              </a:solidFill>
              <a:latin typeface="Times New Roman"/>
              <a:ea typeface="Times New Roman"/>
              <a:cs typeface="Times New Roman"/>
              <a:sym typeface="Times New Roman"/>
            </a:endParaRPr>
          </a:p>
        </p:txBody>
      </p:sp>
      <p:sp>
        <p:nvSpPr>
          <p:cNvPr id="378" name="Google Shape;378;p6"/>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200" b="1" i="1" u="none" strike="noStrike" cap="none">
                <a:solidFill>
                  <a:srgbClr val="FF0066"/>
                </a:solidFill>
                <a:latin typeface="Times New Roman"/>
                <a:ea typeface="Times New Roman"/>
                <a:cs typeface="Times New Roman"/>
                <a:sym typeface="Times New Roman"/>
              </a:rPr>
              <a:t>Năm 1980</a:t>
            </a:r>
            <a:endParaRPr sz="3200" b="1" i="1" u="none" strike="noStrike" cap="none">
              <a:solidFill>
                <a:srgbClr val="FF0066"/>
              </a:solidFill>
              <a:latin typeface="Times New Roman"/>
              <a:ea typeface="Times New Roman"/>
              <a:cs typeface="Times New Roman"/>
              <a:sym typeface="Times New Roman"/>
            </a:endParaRPr>
          </a:p>
        </p:txBody>
      </p:sp>
      <p:pic>
        <p:nvPicPr>
          <p:cNvPr id="379" name="Google Shape;379;p6">
            <a:hlinkClick r:id="rId4" action="ppaction://hlinksldjump"/>
          </p:cNvPr>
          <p:cNvPicPr preferRelativeResize="0"/>
          <p:nvPr/>
        </p:nvPicPr>
        <p:blipFill rotWithShape="1">
          <a:blip r:embed="rId5">
            <a:alphaModFix/>
          </a:blip>
          <a:srcRect/>
          <a:stretch/>
        </p:blipFill>
        <p:spPr>
          <a:xfrm>
            <a:off x="9753600" y="5388208"/>
            <a:ext cx="2400300" cy="1468203"/>
          </a:xfrm>
          <a:prstGeom prst="rect">
            <a:avLst/>
          </a:prstGeom>
          <a:noFill/>
          <a:ln>
            <a:noFill/>
          </a:ln>
        </p:spPr>
      </p:pic>
      <p:pic>
        <p:nvPicPr>
          <p:cNvPr id="380" name="Google Shape;380;p6">
            <a:hlinkClick r:id="rId6" action="ppaction://hlinksldjump"/>
          </p:cNvPr>
          <p:cNvPicPr preferRelativeResize="0"/>
          <p:nvPr/>
        </p:nvPicPr>
        <p:blipFill rotWithShape="1">
          <a:blip r:embed="rId7">
            <a:alphaModFix/>
          </a:blip>
          <a:srcRect/>
          <a:stretch/>
        </p:blipFill>
        <p:spPr>
          <a:xfrm>
            <a:off x="624748" y="5388205"/>
            <a:ext cx="2651990" cy="1306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animEffect transition="in" filter="fade">
                                      <p:cBhvr>
                                        <p:cTn id="12"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sp>
        <p:nvSpPr>
          <p:cNvPr id="385" name="Google Shape;385;p7"/>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a:solidFill>
                  <a:srgbClr val="FFFFFF"/>
                </a:solidFill>
                <a:latin typeface="Times New Roman"/>
                <a:ea typeface="Times New Roman"/>
                <a:cs typeface="Times New Roman"/>
                <a:sym typeface="Times New Roman"/>
              </a:rPr>
              <a:t>Câu hỏi 5: Nguyễn Trãi cáo quan về ẩn ở đâu?</a:t>
            </a:r>
            <a:endParaRPr sz="3600" b="1" i="1" u="none" strike="noStrike" cap="none">
              <a:solidFill>
                <a:srgbClr val="FFFFFF"/>
              </a:solidFill>
              <a:latin typeface="Times New Roman"/>
              <a:ea typeface="Times New Roman"/>
              <a:cs typeface="Times New Roman"/>
              <a:sym typeface="Times New Roman"/>
            </a:endParaRPr>
          </a:p>
        </p:txBody>
      </p:sp>
      <p:sp>
        <p:nvSpPr>
          <p:cNvPr id="386" name="Google Shape;386;p7"/>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400" b="1" i="1" u="none" strike="noStrike" cap="none">
                <a:solidFill>
                  <a:srgbClr val="FF0066"/>
                </a:solidFill>
                <a:latin typeface="Times New Roman"/>
                <a:ea typeface="Times New Roman"/>
                <a:cs typeface="Times New Roman"/>
                <a:sym typeface="Times New Roman"/>
              </a:rPr>
              <a:t>Côn Sơn</a:t>
            </a:r>
            <a:endParaRPr sz="4400" b="1" i="1" u="none" strike="noStrike" cap="none">
              <a:solidFill>
                <a:srgbClr val="FF0066"/>
              </a:solidFill>
              <a:latin typeface="Times New Roman"/>
              <a:ea typeface="Times New Roman"/>
              <a:cs typeface="Times New Roman"/>
              <a:sym typeface="Times New Roman"/>
            </a:endParaRPr>
          </a:p>
        </p:txBody>
      </p:sp>
      <p:pic>
        <p:nvPicPr>
          <p:cNvPr id="387" name="Google Shape;387;p7">
            <a:hlinkClick r:id="rId4" action="ppaction://hlinksldjump"/>
          </p:cNvPr>
          <p:cNvPicPr preferRelativeResize="0"/>
          <p:nvPr/>
        </p:nvPicPr>
        <p:blipFill rotWithShape="1">
          <a:blip r:embed="rId5">
            <a:alphaModFix/>
          </a:blip>
          <a:srcRect/>
          <a:stretch/>
        </p:blipFill>
        <p:spPr>
          <a:xfrm>
            <a:off x="9753600" y="5388208"/>
            <a:ext cx="2400300" cy="1468203"/>
          </a:xfrm>
          <a:prstGeom prst="rect">
            <a:avLst/>
          </a:prstGeom>
          <a:noFill/>
          <a:ln>
            <a:noFill/>
          </a:ln>
        </p:spPr>
      </p:pic>
      <p:pic>
        <p:nvPicPr>
          <p:cNvPr id="388" name="Google Shape;388;p7">
            <a:hlinkClick r:id="rId6" action="ppaction://hlinksldjump"/>
          </p:cNvPr>
          <p:cNvPicPr preferRelativeResize="0"/>
          <p:nvPr/>
        </p:nvPicPr>
        <p:blipFill rotWithShape="1">
          <a:blip r:embed="rId7">
            <a:alphaModFix/>
          </a:blip>
          <a:srcRect/>
          <a:stretch/>
        </p:blipFill>
        <p:spPr>
          <a:xfrm>
            <a:off x="666157" y="5538097"/>
            <a:ext cx="2633741" cy="1319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1000"/>
                                        <p:tgtEl>
                                          <p:spTgt spid="3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gtEl>
                                        <p:attrNameLst>
                                          <p:attrName>style.visibility</p:attrName>
                                        </p:attrNameLst>
                                      </p:cBhvr>
                                      <p:to>
                                        <p:strVal val="visible"/>
                                      </p:to>
                                    </p:set>
                                    <p:animEffect transition="in" filter="fade">
                                      <p:cBhvr>
                                        <p:cTn id="12"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p8"/>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a:solidFill>
                  <a:srgbClr val="FFFFFF"/>
                </a:solidFill>
                <a:latin typeface="Times New Roman"/>
                <a:ea typeface="Times New Roman"/>
                <a:cs typeface="Times New Roman"/>
                <a:sym typeface="Times New Roman"/>
              </a:rPr>
              <a:t>Câu hỏi 6: Nguyễn Trãi thừa lệnh ai viết “Bình ngô đại cáo”?</a:t>
            </a:r>
            <a:endParaRPr sz="3600" b="1" i="1" u="none" strike="noStrike" cap="none">
              <a:solidFill>
                <a:srgbClr val="FFFFFF"/>
              </a:solidFill>
              <a:latin typeface="Times New Roman"/>
              <a:ea typeface="Times New Roman"/>
              <a:cs typeface="Times New Roman"/>
              <a:sym typeface="Times New Roman"/>
            </a:endParaRPr>
          </a:p>
        </p:txBody>
      </p:sp>
      <p:sp>
        <p:nvSpPr>
          <p:cNvPr id="394" name="Google Shape;394;p8"/>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000" b="1" i="1" u="none" strike="noStrike" cap="none">
                <a:solidFill>
                  <a:srgbClr val="FF0066"/>
                </a:solidFill>
                <a:latin typeface="Times New Roman"/>
                <a:ea typeface="Times New Roman"/>
                <a:cs typeface="Times New Roman"/>
                <a:sym typeface="Times New Roman"/>
              </a:rPr>
              <a:t>Lê Lợi</a:t>
            </a:r>
            <a:endParaRPr sz="4000" b="1" i="1" u="none" strike="noStrike" cap="none">
              <a:solidFill>
                <a:srgbClr val="FF0066"/>
              </a:solidFill>
              <a:latin typeface="Times New Roman"/>
              <a:ea typeface="Times New Roman"/>
              <a:cs typeface="Times New Roman"/>
              <a:sym typeface="Times New Roman"/>
            </a:endParaRPr>
          </a:p>
        </p:txBody>
      </p:sp>
      <p:pic>
        <p:nvPicPr>
          <p:cNvPr id="395" name="Google Shape;395;p8">
            <a:hlinkClick r:id="rId4" action="ppaction://hlinksldjump"/>
          </p:cNvPr>
          <p:cNvPicPr preferRelativeResize="0"/>
          <p:nvPr/>
        </p:nvPicPr>
        <p:blipFill rotWithShape="1">
          <a:blip r:embed="rId5">
            <a:alphaModFix/>
          </a:blip>
          <a:srcRect/>
          <a:stretch/>
        </p:blipFill>
        <p:spPr>
          <a:xfrm>
            <a:off x="9753600" y="5388208"/>
            <a:ext cx="2400300" cy="1468203"/>
          </a:xfrm>
          <a:prstGeom prst="rect">
            <a:avLst/>
          </a:prstGeom>
          <a:noFill/>
          <a:ln>
            <a:noFill/>
          </a:ln>
        </p:spPr>
      </p:pic>
      <p:pic>
        <p:nvPicPr>
          <p:cNvPr id="396" name="Google Shape;396;p8">
            <a:hlinkClick r:id="rId6" action="ppaction://hlinksldjump"/>
          </p:cNvPr>
          <p:cNvPicPr preferRelativeResize="0"/>
          <p:nvPr/>
        </p:nvPicPr>
        <p:blipFill rotWithShape="1">
          <a:blip r:embed="rId7">
            <a:alphaModFix/>
          </a:blip>
          <a:srcRect/>
          <a:stretch/>
        </p:blipFill>
        <p:spPr>
          <a:xfrm>
            <a:off x="652232" y="5663823"/>
            <a:ext cx="2651990" cy="11941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10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00"/>
        <p:cNvGrpSpPr/>
        <p:nvPr/>
      </p:nvGrpSpPr>
      <p:grpSpPr>
        <a:xfrm>
          <a:off x="0" y="0"/>
          <a:ext cx="0" cy="0"/>
          <a:chOff x="0" y="0"/>
          <a:chExt cx="0" cy="0"/>
        </a:xfrm>
      </p:grpSpPr>
      <p:pic>
        <p:nvPicPr>
          <p:cNvPr id="401" name="Google Shape;401;p9" descr="Untitled 1"/>
          <p:cNvPicPr preferRelativeResize="0"/>
          <p:nvPr/>
        </p:nvPicPr>
        <p:blipFill rotWithShape="1">
          <a:blip r:embed="rId3">
            <a:alphaModFix/>
          </a:blip>
          <a:srcRect t="28189" b="41433"/>
          <a:stretch/>
        </p:blipFill>
        <p:spPr>
          <a:xfrm>
            <a:off x="1382836" y="375421"/>
            <a:ext cx="8918575" cy="2032000"/>
          </a:xfrm>
          <a:prstGeom prst="rect">
            <a:avLst/>
          </a:prstGeom>
          <a:noFill/>
          <a:ln>
            <a:noFill/>
          </a:ln>
        </p:spPr>
      </p:pic>
      <p:pic>
        <p:nvPicPr>
          <p:cNvPr id="402" name="Google Shape;402;p9" descr="Untitled 2">
            <a:hlinkClick r:id="rId4" action="ppaction://hlinkfile"/>
          </p:cNvPr>
          <p:cNvPicPr preferRelativeResize="0"/>
          <p:nvPr/>
        </p:nvPicPr>
        <p:blipFill rotWithShape="1">
          <a:blip r:embed="rId5">
            <a:alphaModFix/>
          </a:blip>
          <a:srcRect l="17058" t="37411" r="19042" b="35266"/>
          <a:stretch/>
        </p:blipFill>
        <p:spPr>
          <a:xfrm>
            <a:off x="8292980" y="2710669"/>
            <a:ext cx="3318511" cy="1058545"/>
          </a:xfrm>
          <a:prstGeom prst="rect">
            <a:avLst/>
          </a:prstGeom>
          <a:noFill/>
          <a:ln>
            <a:noFill/>
          </a:ln>
        </p:spPr>
      </p:pic>
      <p:pic>
        <p:nvPicPr>
          <p:cNvPr id="403" name="Google Shape;403;p9">
            <a:hlinkClick r:id="rId4" action="ppaction://hlinkfile"/>
          </p:cNvPr>
          <p:cNvPicPr preferRelativeResize="0"/>
          <p:nvPr/>
        </p:nvPicPr>
        <p:blipFill rotWithShape="1">
          <a:blip r:embed="rId6">
            <a:alphaModFix/>
          </a:blip>
          <a:srcRect/>
          <a:stretch/>
        </p:blipFill>
        <p:spPr>
          <a:xfrm>
            <a:off x="3835020" y="3628909"/>
            <a:ext cx="4872819" cy="3248546"/>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2"/>
                                        </p:tgtEl>
                                        <p:attrNameLst>
                                          <p:attrName>style.visibility</p:attrName>
                                        </p:attrNameLst>
                                      </p:cBhvr>
                                      <p:to>
                                        <p:strVal val="visible"/>
                                      </p:to>
                                    </p:set>
                                    <p:animEffect transition="in" filter="fade">
                                      <p:cBhvr>
                                        <p:cTn id="11" dur="1000"/>
                                        <p:tgtEl>
                                          <p:spTgt spid="40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3"/>
                                        </p:tgtEl>
                                        <p:attrNameLst>
                                          <p:attrName>style.visibility</p:attrName>
                                        </p:attrNameLst>
                                      </p:cBhvr>
                                      <p:to>
                                        <p:strVal val="visible"/>
                                      </p:to>
                                    </p:set>
                                    <p:animEffect transition="in" filter="fade">
                                      <p:cBhvr>
                                        <p:cTn id="16" dur="2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6467</Words>
  <Application>Microsoft Office PowerPoint</Application>
  <PresentationFormat>Màn hình rộng</PresentationFormat>
  <Paragraphs>616</Paragraphs>
  <Slides>52</Slides>
  <Notes>49</Notes>
  <HiddenSlides>0</HiddenSlides>
  <MMClips>0</MMClips>
  <ScaleCrop>false</ScaleCrop>
  <HeadingPairs>
    <vt:vector size="6" baseType="variant">
      <vt:variant>
        <vt:lpstr>Phông được Dùng</vt:lpstr>
      </vt:variant>
      <vt:variant>
        <vt:i4>5</vt:i4>
      </vt:variant>
      <vt:variant>
        <vt:lpstr>Chủ đề</vt:lpstr>
      </vt:variant>
      <vt:variant>
        <vt:i4>5</vt:i4>
      </vt:variant>
      <vt:variant>
        <vt:lpstr>Tiêu đề Bản chiếu</vt:lpstr>
      </vt:variant>
      <vt:variant>
        <vt:i4>52</vt:i4>
      </vt:variant>
    </vt:vector>
  </HeadingPairs>
  <TitlesOfParts>
    <vt:vector size="62" baseType="lpstr">
      <vt:lpstr>Arial</vt:lpstr>
      <vt:lpstr>Calibri</vt:lpstr>
      <vt:lpstr>Noto Sans Symbols</vt:lpstr>
      <vt:lpstr>Quattrocento Sans</vt:lpstr>
      <vt:lpstr>Times New Roman</vt:lpstr>
      <vt:lpstr>3_Office Theme</vt:lpstr>
      <vt:lpstr>Office Theme</vt:lpstr>
      <vt:lpstr>4_Office Theme</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Phần 2. Tác phẩm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TRO GIANG</dc:creator>
  <cp:lastModifiedBy>Bui Tran Thuy Vi</cp:lastModifiedBy>
  <cp:revision>5</cp:revision>
  <dcterms:created xsi:type="dcterms:W3CDTF">2018-10-29T09:59:25Z</dcterms:created>
  <dcterms:modified xsi:type="dcterms:W3CDTF">2022-02-14T07:44:57Z</dcterms:modified>
</cp:coreProperties>
</file>